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notesMasterIdLst>
    <p:notesMasterId r:id="rId54"/>
  </p:notesMasterIdLst>
  <p:sldIdLst>
    <p:sldId id="256" r:id="rId2"/>
    <p:sldId id="309" r:id="rId3"/>
    <p:sldId id="304" r:id="rId4"/>
    <p:sldId id="305" r:id="rId5"/>
    <p:sldId id="306" r:id="rId6"/>
    <p:sldId id="307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00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6" r:id="rId33"/>
    <p:sldId id="278" r:id="rId34"/>
    <p:sldId id="280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01" r:id="rId49"/>
    <p:sldId id="302" r:id="rId50"/>
    <p:sldId id="303" r:id="rId51"/>
    <p:sldId id="297" r:id="rId52"/>
    <p:sldId id="298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ED6D6-6F37-453D-A2E1-7CC43E4275C5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567E3-EAA8-4037-B5EB-B522DCA1B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66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25476-7D13-4D4A-BA9E-4D1653DFB3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53AAA700-265A-4775-93C1-0F10C769C98D}" type="slidenum">
              <a:rPr lang="en-GB" altLang="pt-BR" sz="1400">
                <a:solidFill>
                  <a:srgbClr val="000000"/>
                </a:solidFill>
              </a:rPr>
              <a:pPr eaLnBrk="1"/>
              <a:t>17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52225" name="Text Box 1">
            <a:extLst>
              <a:ext uri="{FF2B5EF4-FFF2-40B4-BE49-F238E27FC236}">
                <a16:creationId xmlns:a16="http://schemas.microsoft.com/office/drawing/2014/main" id="{593AFEDB-D283-46EE-B68D-35001D1B107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id="{ED99417F-1043-4D6E-BCF4-2987DC8980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C0D86-342D-4009-953B-E13168F8325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F9D16145-35AF-4545-8FB3-0B4F9FB18A81}" type="slidenum">
              <a:rPr lang="en-GB" altLang="pt-BR" sz="1400">
                <a:solidFill>
                  <a:srgbClr val="000000"/>
                </a:solidFill>
              </a:rPr>
              <a:pPr eaLnBrk="1"/>
              <a:t>26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62465" name="Text Box 1">
            <a:extLst>
              <a:ext uri="{FF2B5EF4-FFF2-40B4-BE49-F238E27FC236}">
                <a16:creationId xmlns:a16="http://schemas.microsoft.com/office/drawing/2014/main" id="{1ADF44F2-4F11-4177-A9E8-8C54C05E834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52141C26-3F6B-4929-9284-020A016FF6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F1AB6-479E-49BF-8687-67C4B2BAAC5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6271D9AB-4830-4E50-9A6B-072869693FB6}" type="slidenum">
              <a:rPr lang="en-GB" altLang="pt-BR" sz="1400">
                <a:solidFill>
                  <a:srgbClr val="000000"/>
                </a:solidFill>
              </a:rPr>
              <a:pPr eaLnBrk="1"/>
              <a:t>27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63489" name="Text Box 1">
            <a:extLst>
              <a:ext uri="{FF2B5EF4-FFF2-40B4-BE49-F238E27FC236}">
                <a16:creationId xmlns:a16="http://schemas.microsoft.com/office/drawing/2014/main" id="{B46CD3F3-5F30-4DC6-B61E-9214992F1E6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>
            <a:extLst>
              <a:ext uri="{FF2B5EF4-FFF2-40B4-BE49-F238E27FC236}">
                <a16:creationId xmlns:a16="http://schemas.microsoft.com/office/drawing/2014/main" id="{3325CAA0-563B-4F73-8D3A-2D2E4F7632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C31A0-2A7F-4202-8B5A-4DB451304C6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EB6C4BA7-A23A-45FA-93CC-B5A3031875FD}" type="slidenum">
              <a:rPr lang="en-GB" altLang="pt-BR" sz="1400">
                <a:solidFill>
                  <a:srgbClr val="000000"/>
                </a:solidFill>
              </a:rPr>
              <a:pPr eaLnBrk="1"/>
              <a:t>28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65537" name="Text Box 1">
            <a:extLst>
              <a:ext uri="{FF2B5EF4-FFF2-40B4-BE49-F238E27FC236}">
                <a16:creationId xmlns:a16="http://schemas.microsoft.com/office/drawing/2014/main" id="{3DA7CDD5-487F-4FDF-982B-F654DD4ED0B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>
            <a:extLst>
              <a:ext uri="{FF2B5EF4-FFF2-40B4-BE49-F238E27FC236}">
                <a16:creationId xmlns:a16="http://schemas.microsoft.com/office/drawing/2014/main" id="{643A3E24-E4E5-4689-940A-DF4A959D5E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B9871-2140-485A-8432-0F998FF5712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042DBAA2-8139-4B53-B582-D2A9D21585E0}" type="slidenum">
              <a:rPr lang="en-GB" altLang="pt-BR" sz="1400">
                <a:solidFill>
                  <a:srgbClr val="000000"/>
                </a:solidFill>
              </a:rPr>
              <a:pPr eaLnBrk="1"/>
              <a:t>29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66561" name="Text Box 1">
            <a:extLst>
              <a:ext uri="{FF2B5EF4-FFF2-40B4-BE49-F238E27FC236}">
                <a16:creationId xmlns:a16="http://schemas.microsoft.com/office/drawing/2014/main" id="{91CBAF5A-E86F-4F97-AC4A-998BFFCEF0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>
            <a:extLst>
              <a:ext uri="{FF2B5EF4-FFF2-40B4-BE49-F238E27FC236}">
                <a16:creationId xmlns:a16="http://schemas.microsoft.com/office/drawing/2014/main" id="{6A2EB618-136F-4237-AEFC-CC99BFCFF7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C0CDB-791F-4880-9486-80305867CEC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BFA90635-69BC-40D8-ABD1-D3739B00439B}" type="slidenum">
              <a:rPr lang="en-GB" altLang="pt-BR" sz="1400">
                <a:solidFill>
                  <a:srgbClr val="000000"/>
                </a:solidFill>
              </a:rPr>
              <a:pPr eaLnBrk="1"/>
              <a:t>30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67585" name="Text Box 1">
            <a:extLst>
              <a:ext uri="{FF2B5EF4-FFF2-40B4-BE49-F238E27FC236}">
                <a16:creationId xmlns:a16="http://schemas.microsoft.com/office/drawing/2014/main" id="{A068D569-5520-457D-A347-BE10B5E515E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C4CDAFB8-567B-4334-B139-C3D3B01C1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8ABB4-1992-4A81-889C-DA80BBFD0FC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50AED656-C4A3-4B12-B212-7ABA8FD6CD6F}" type="slidenum">
              <a:rPr lang="en-GB" altLang="pt-BR" sz="1400">
                <a:solidFill>
                  <a:srgbClr val="000000"/>
                </a:solidFill>
              </a:rPr>
              <a:pPr eaLnBrk="1"/>
              <a:t>31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68609" name="Text Box 1">
            <a:extLst>
              <a:ext uri="{FF2B5EF4-FFF2-40B4-BE49-F238E27FC236}">
                <a16:creationId xmlns:a16="http://schemas.microsoft.com/office/drawing/2014/main" id="{FE5FE6C4-37C0-4364-87FE-BC7B300CAAC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>
            <a:extLst>
              <a:ext uri="{FF2B5EF4-FFF2-40B4-BE49-F238E27FC236}">
                <a16:creationId xmlns:a16="http://schemas.microsoft.com/office/drawing/2014/main" id="{552E0F49-8A09-427D-89E3-3BF54A4C2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BF322-386B-4B25-9D12-EFD69DA43D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3BD859A1-F89A-48D6-95C6-152BAA3FC326}" type="slidenum">
              <a:rPr lang="en-GB" altLang="pt-BR" sz="1400">
                <a:solidFill>
                  <a:srgbClr val="000000"/>
                </a:solidFill>
              </a:rPr>
              <a:pPr eaLnBrk="1"/>
              <a:t>32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70657" name="Text Box 1">
            <a:extLst>
              <a:ext uri="{FF2B5EF4-FFF2-40B4-BE49-F238E27FC236}">
                <a16:creationId xmlns:a16="http://schemas.microsoft.com/office/drawing/2014/main" id="{1220A203-09E4-4C59-A6BA-4DBF1CF3431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id="{3FAC91A0-1A80-4EBA-9447-22DDD3FEC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067F1-440A-425C-A37C-072301ED88C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C34EF2B7-F6E9-4BA1-9174-53D631751FAE}" type="slidenum">
              <a:rPr lang="en-GB" altLang="pt-BR" sz="1400">
                <a:solidFill>
                  <a:srgbClr val="000000"/>
                </a:solidFill>
              </a:rPr>
              <a:pPr eaLnBrk="1"/>
              <a:t>33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72705" name="Text Box 1">
            <a:extLst>
              <a:ext uri="{FF2B5EF4-FFF2-40B4-BE49-F238E27FC236}">
                <a16:creationId xmlns:a16="http://schemas.microsoft.com/office/drawing/2014/main" id="{1719930F-7772-4488-8FE9-317836DB330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46BDE215-A39C-4EDB-8325-20D946D91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B345C-FFC2-4DC2-8EE4-6D2F0E6EB02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4AD67297-50AF-45E6-B3A2-036A19C4C73B}" type="slidenum">
              <a:rPr lang="en-GB" altLang="pt-BR" sz="1400">
                <a:solidFill>
                  <a:srgbClr val="000000"/>
                </a:solidFill>
              </a:rPr>
              <a:pPr eaLnBrk="1"/>
              <a:t>34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74753" name="Text Box 1">
            <a:extLst>
              <a:ext uri="{FF2B5EF4-FFF2-40B4-BE49-F238E27FC236}">
                <a16:creationId xmlns:a16="http://schemas.microsoft.com/office/drawing/2014/main" id="{D1ED0251-9C31-4E43-B628-000AB479E95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>
            <a:extLst>
              <a:ext uri="{FF2B5EF4-FFF2-40B4-BE49-F238E27FC236}">
                <a16:creationId xmlns:a16="http://schemas.microsoft.com/office/drawing/2014/main" id="{066C3819-84B1-418B-AB7D-8D5414629C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5482E-AA90-47DA-862A-C74A5426A2C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88A7423B-2921-48F9-83D2-77B42462D557}" type="slidenum">
              <a:rPr lang="en-GB" altLang="pt-BR" sz="1400">
                <a:solidFill>
                  <a:srgbClr val="000000"/>
                </a:solidFill>
              </a:rPr>
              <a:pPr eaLnBrk="1"/>
              <a:t>35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76801" name="Text Box 1">
            <a:extLst>
              <a:ext uri="{FF2B5EF4-FFF2-40B4-BE49-F238E27FC236}">
                <a16:creationId xmlns:a16="http://schemas.microsoft.com/office/drawing/2014/main" id="{80F721CE-0E87-405B-862C-82E80E5044D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>
            <a:extLst>
              <a:ext uri="{FF2B5EF4-FFF2-40B4-BE49-F238E27FC236}">
                <a16:creationId xmlns:a16="http://schemas.microsoft.com/office/drawing/2014/main" id="{76EF12E0-3673-45C1-836B-87DC48ADC5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CE8DE-EEB8-425A-A358-61E0EC176A3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0878CF73-A1F1-4650-94EE-157B66CC430B}" type="slidenum">
              <a:rPr lang="en-GB" altLang="pt-BR" sz="1400">
                <a:solidFill>
                  <a:srgbClr val="000000"/>
                </a:solidFill>
              </a:rPr>
              <a:pPr eaLnBrk="1"/>
              <a:t>18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53249" name="Text Box 1">
            <a:extLst>
              <a:ext uri="{FF2B5EF4-FFF2-40B4-BE49-F238E27FC236}">
                <a16:creationId xmlns:a16="http://schemas.microsoft.com/office/drawing/2014/main" id="{CE544E92-4930-4076-97A2-0120FCE922E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id="{313960BA-A04E-4C47-BDAA-7BBF300D5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C1DF4-ADD6-452E-B3C0-73F65D43673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DB25D95B-56EC-47ED-A171-4CB0189E3A34}" type="slidenum">
              <a:rPr lang="en-GB" altLang="pt-BR" sz="1400">
                <a:solidFill>
                  <a:srgbClr val="000000"/>
                </a:solidFill>
              </a:rPr>
              <a:pPr eaLnBrk="1"/>
              <a:t>36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77825" name="Text Box 1">
            <a:extLst>
              <a:ext uri="{FF2B5EF4-FFF2-40B4-BE49-F238E27FC236}">
                <a16:creationId xmlns:a16="http://schemas.microsoft.com/office/drawing/2014/main" id="{046C6A8C-0F77-488B-886A-7910A37F69E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7826" name="Text Box 2">
            <a:extLst>
              <a:ext uri="{FF2B5EF4-FFF2-40B4-BE49-F238E27FC236}">
                <a16:creationId xmlns:a16="http://schemas.microsoft.com/office/drawing/2014/main" id="{5BB3F7C5-BE3E-4D68-8AB7-FE429F38D9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DA11-CD00-4025-B9DA-C60DE0D3B1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24002ECE-F7D5-4AA9-AA00-56D58647B1BA}" type="slidenum">
              <a:rPr lang="en-GB" altLang="pt-BR" sz="1400">
                <a:solidFill>
                  <a:srgbClr val="000000"/>
                </a:solidFill>
              </a:rPr>
              <a:pPr eaLnBrk="1"/>
              <a:t>37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78849" name="Text Box 1">
            <a:extLst>
              <a:ext uri="{FF2B5EF4-FFF2-40B4-BE49-F238E27FC236}">
                <a16:creationId xmlns:a16="http://schemas.microsoft.com/office/drawing/2014/main" id="{D8715A0E-C065-4982-A8CB-6DC58066016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8850" name="Text Box 2">
            <a:extLst>
              <a:ext uri="{FF2B5EF4-FFF2-40B4-BE49-F238E27FC236}">
                <a16:creationId xmlns:a16="http://schemas.microsoft.com/office/drawing/2014/main" id="{A25ECD46-0E77-4355-A4CD-0B2AE4304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25CE8-5B4D-4EF7-8F50-9833E02428D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2A8A00D2-5451-4D50-BA47-8AA5102FC66F}" type="slidenum">
              <a:rPr lang="en-GB" altLang="pt-BR" sz="1400">
                <a:solidFill>
                  <a:srgbClr val="000000"/>
                </a:solidFill>
              </a:rPr>
              <a:pPr eaLnBrk="1"/>
              <a:t>38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79873" name="Text Box 1">
            <a:extLst>
              <a:ext uri="{FF2B5EF4-FFF2-40B4-BE49-F238E27FC236}">
                <a16:creationId xmlns:a16="http://schemas.microsoft.com/office/drawing/2014/main" id="{CBA89DA9-DC32-41D1-AB52-B364226639D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9874" name="Text Box 2">
            <a:extLst>
              <a:ext uri="{FF2B5EF4-FFF2-40B4-BE49-F238E27FC236}">
                <a16:creationId xmlns:a16="http://schemas.microsoft.com/office/drawing/2014/main" id="{B17CA49E-985A-4B00-9D97-F56ED2E6C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09A24-D88B-423E-9725-3F8DB5822C4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F0AD16F1-CA35-4BD6-9BC5-5C5047395834}" type="slidenum">
              <a:rPr lang="en-GB" altLang="pt-BR" sz="1400">
                <a:solidFill>
                  <a:srgbClr val="000000"/>
                </a:solidFill>
              </a:rPr>
              <a:pPr eaLnBrk="1"/>
              <a:t>39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80897" name="Text Box 1">
            <a:extLst>
              <a:ext uri="{FF2B5EF4-FFF2-40B4-BE49-F238E27FC236}">
                <a16:creationId xmlns:a16="http://schemas.microsoft.com/office/drawing/2014/main" id="{78528737-AD99-412F-A452-D78400C9785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0898" name="Text Box 2">
            <a:extLst>
              <a:ext uri="{FF2B5EF4-FFF2-40B4-BE49-F238E27FC236}">
                <a16:creationId xmlns:a16="http://schemas.microsoft.com/office/drawing/2014/main" id="{5EDED89D-3B0E-4620-9607-DF812D313E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83ABA-80D8-4618-9F6C-58A54998D10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6D70D8FF-EDA3-46AE-845B-EF1F7E9DC3FA}" type="slidenum">
              <a:rPr lang="en-GB" altLang="pt-BR" sz="1400">
                <a:solidFill>
                  <a:srgbClr val="000000"/>
                </a:solidFill>
              </a:rPr>
              <a:pPr eaLnBrk="1"/>
              <a:t>40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81921" name="Text Box 1">
            <a:extLst>
              <a:ext uri="{FF2B5EF4-FFF2-40B4-BE49-F238E27FC236}">
                <a16:creationId xmlns:a16="http://schemas.microsoft.com/office/drawing/2014/main" id="{7BD4E6AC-8688-4034-ABC5-382C2449B27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1922" name="Text Box 2">
            <a:extLst>
              <a:ext uri="{FF2B5EF4-FFF2-40B4-BE49-F238E27FC236}">
                <a16:creationId xmlns:a16="http://schemas.microsoft.com/office/drawing/2014/main" id="{A7BD2D84-3820-4692-9106-1E952E5FA8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1DDBD-AB30-44BA-ADA6-9F21536ED99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E15A7110-390F-4582-83DD-C693D2113BB7}" type="slidenum">
              <a:rPr lang="en-GB" altLang="pt-BR" sz="1400">
                <a:solidFill>
                  <a:srgbClr val="000000"/>
                </a:solidFill>
              </a:rPr>
              <a:pPr eaLnBrk="1"/>
              <a:t>41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82945" name="Text Box 1">
            <a:extLst>
              <a:ext uri="{FF2B5EF4-FFF2-40B4-BE49-F238E27FC236}">
                <a16:creationId xmlns:a16="http://schemas.microsoft.com/office/drawing/2014/main" id="{D4F03785-CE8E-49A4-AA59-25BD4D10486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>
            <a:extLst>
              <a:ext uri="{FF2B5EF4-FFF2-40B4-BE49-F238E27FC236}">
                <a16:creationId xmlns:a16="http://schemas.microsoft.com/office/drawing/2014/main" id="{32800192-DF65-446D-AF2F-4A713CBCA0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5F6B3-D171-466B-BEBF-7982A2C2E4F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584ED870-23C1-45C1-A58B-210761E995EB}" type="slidenum">
              <a:rPr lang="en-GB" altLang="pt-BR" sz="1400">
                <a:solidFill>
                  <a:srgbClr val="000000"/>
                </a:solidFill>
              </a:rPr>
              <a:pPr eaLnBrk="1"/>
              <a:t>42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83969" name="Text Box 1">
            <a:extLst>
              <a:ext uri="{FF2B5EF4-FFF2-40B4-BE49-F238E27FC236}">
                <a16:creationId xmlns:a16="http://schemas.microsoft.com/office/drawing/2014/main" id="{561EFB27-C7A3-4CBB-9864-62BACB90188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>
            <a:extLst>
              <a:ext uri="{FF2B5EF4-FFF2-40B4-BE49-F238E27FC236}">
                <a16:creationId xmlns:a16="http://schemas.microsoft.com/office/drawing/2014/main" id="{D84514B8-EDE3-4B2D-9B88-CA233DFA41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5CA70-FC51-4B0D-8A2C-ED571BBD45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7373F5C6-78FF-46FE-8169-00A31C4A57BF}" type="slidenum">
              <a:rPr lang="en-GB" altLang="pt-BR" sz="1400">
                <a:solidFill>
                  <a:srgbClr val="000000"/>
                </a:solidFill>
              </a:rPr>
              <a:pPr eaLnBrk="1"/>
              <a:t>43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84993" name="Text Box 1">
            <a:extLst>
              <a:ext uri="{FF2B5EF4-FFF2-40B4-BE49-F238E27FC236}">
                <a16:creationId xmlns:a16="http://schemas.microsoft.com/office/drawing/2014/main" id="{E42F3A57-E16A-46BE-8A5D-2DA293F3E3D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>
            <a:extLst>
              <a:ext uri="{FF2B5EF4-FFF2-40B4-BE49-F238E27FC236}">
                <a16:creationId xmlns:a16="http://schemas.microsoft.com/office/drawing/2014/main" id="{4B7C53C6-AE57-4E2B-BEEF-F4A274F84F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50D0A-443C-4E5A-8270-A00EE162C2D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17F1FDE2-4B06-471B-9F80-E2E606B60B61}" type="slidenum">
              <a:rPr lang="en-GB" altLang="pt-BR" sz="1400">
                <a:solidFill>
                  <a:srgbClr val="000000"/>
                </a:solidFill>
              </a:rPr>
              <a:pPr eaLnBrk="1"/>
              <a:t>44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86017" name="Text Box 1">
            <a:extLst>
              <a:ext uri="{FF2B5EF4-FFF2-40B4-BE49-F238E27FC236}">
                <a16:creationId xmlns:a16="http://schemas.microsoft.com/office/drawing/2014/main" id="{27803568-FF70-47AD-BE3B-799F855BED7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C2C05C6E-9B6E-420A-8DB7-DBC483574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13133-1220-45BE-9FDF-FACFC661D2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498C73A0-18FB-40A2-8DEB-3CE82B3D39DB}" type="slidenum">
              <a:rPr lang="en-GB" altLang="pt-BR" sz="1400">
                <a:solidFill>
                  <a:srgbClr val="000000"/>
                </a:solidFill>
              </a:rPr>
              <a:pPr eaLnBrk="1"/>
              <a:t>45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87041" name="Text Box 1">
            <a:extLst>
              <a:ext uri="{FF2B5EF4-FFF2-40B4-BE49-F238E27FC236}">
                <a16:creationId xmlns:a16="http://schemas.microsoft.com/office/drawing/2014/main" id="{B79D1989-C11F-455A-9D96-F78F02D63E9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7042" name="Text Box 2">
            <a:extLst>
              <a:ext uri="{FF2B5EF4-FFF2-40B4-BE49-F238E27FC236}">
                <a16:creationId xmlns:a16="http://schemas.microsoft.com/office/drawing/2014/main" id="{9ACD3BF3-067E-4892-B47F-EEF4FCECBB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DFE90-5467-4CC5-AB48-30A704F187D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62BC0BE0-7AF4-4130-B91C-BA4560B9B883}" type="slidenum">
              <a:rPr lang="en-GB" altLang="pt-BR" sz="1400">
                <a:solidFill>
                  <a:srgbClr val="000000"/>
                </a:solidFill>
              </a:rPr>
              <a:pPr eaLnBrk="1"/>
              <a:t>19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54273" name="Text Box 1">
            <a:extLst>
              <a:ext uri="{FF2B5EF4-FFF2-40B4-BE49-F238E27FC236}">
                <a16:creationId xmlns:a16="http://schemas.microsoft.com/office/drawing/2014/main" id="{FF9914FB-D675-4136-976B-4E610C1ED4B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5F963113-690D-48BB-A98F-63E7ABA1F7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6A5E6-F61D-41E1-B937-777DDE07F62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01E39376-4410-4D78-9425-A16B916C351E}" type="slidenum">
              <a:rPr lang="en-GB" altLang="pt-BR" sz="1400">
                <a:solidFill>
                  <a:srgbClr val="000000"/>
                </a:solidFill>
              </a:rPr>
              <a:pPr eaLnBrk="1"/>
              <a:t>46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88065" name="Text Box 1">
            <a:extLst>
              <a:ext uri="{FF2B5EF4-FFF2-40B4-BE49-F238E27FC236}">
                <a16:creationId xmlns:a16="http://schemas.microsoft.com/office/drawing/2014/main" id="{26F63E63-62C4-4C00-B06E-EA49857AEB0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>
            <a:extLst>
              <a:ext uri="{FF2B5EF4-FFF2-40B4-BE49-F238E27FC236}">
                <a16:creationId xmlns:a16="http://schemas.microsoft.com/office/drawing/2014/main" id="{1169E35F-5B3A-40C3-80EF-C82A026634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81124-197C-4E73-B4F7-807475C1EDE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060517EB-98F3-4530-A8EE-64E8F2DEDC87}" type="slidenum">
              <a:rPr lang="en-GB" altLang="pt-BR" sz="1400">
                <a:solidFill>
                  <a:srgbClr val="000000"/>
                </a:solidFill>
              </a:rPr>
              <a:pPr eaLnBrk="1"/>
              <a:t>47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89089" name="Text Box 1">
            <a:extLst>
              <a:ext uri="{FF2B5EF4-FFF2-40B4-BE49-F238E27FC236}">
                <a16:creationId xmlns:a16="http://schemas.microsoft.com/office/drawing/2014/main" id="{806062B3-76DD-4E9F-8597-FC98B3F9FEA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>
            <a:extLst>
              <a:ext uri="{FF2B5EF4-FFF2-40B4-BE49-F238E27FC236}">
                <a16:creationId xmlns:a16="http://schemas.microsoft.com/office/drawing/2014/main" id="{A284FF6A-ACD6-4769-9E6F-E7FD80A42A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916F8-94C1-4A21-838F-C638C1E4D7E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34DEBA2C-027F-4934-A792-BB21038AD225}" type="slidenum">
              <a:rPr lang="en-GB" altLang="pt-BR" sz="1400">
                <a:solidFill>
                  <a:srgbClr val="000000"/>
                </a:solidFill>
              </a:rPr>
              <a:pPr eaLnBrk="1"/>
              <a:t>51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92161" name="Text Box 1">
            <a:extLst>
              <a:ext uri="{FF2B5EF4-FFF2-40B4-BE49-F238E27FC236}">
                <a16:creationId xmlns:a16="http://schemas.microsoft.com/office/drawing/2014/main" id="{D52F3057-50B2-4D12-AB8F-ABAB5092D3E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2162" name="Text Box 2">
            <a:extLst>
              <a:ext uri="{FF2B5EF4-FFF2-40B4-BE49-F238E27FC236}">
                <a16:creationId xmlns:a16="http://schemas.microsoft.com/office/drawing/2014/main" id="{78273FD7-6631-4B58-8085-9ED9449849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7644E-6D42-4D8D-AE14-9891052E4B1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55CDE163-6563-42B7-8EEE-C21A6BC927C0}" type="slidenum">
              <a:rPr lang="en-GB" altLang="pt-BR" sz="1400">
                <a:solidFill>
                  <a:srgbClr val="000000"/>
                </a:solidFill>
              </a:rPr>
              <a:pPr eaLnBrk="1"/>
              <a:t>52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93185" name="Text Box 1">
            <a:extLst>
              <a:ext uri="{FF2B5EF4-FFF2-40B4-BE49-F238E27FC236}">
                <a16:creationId xmlns:a16="http://schemas.microsoft.com/office/drawing/2014/main" id="{7726C828-6AE7-4C28-8DDA-7F2B7A83C61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3186" name="Text Box 2">
            <a:extLst>
              <a:ext uri="{FF2B5EF4-FFF2-40B4-BE49-F238E27FC236}">
                <a16:creationId xmlns:a16="http://schemas.microsoft.com/office/drawing/2014/main" id="{146BEC04-824B-484F-B166-D79519BB3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1C016-B4DB-4885-B1CA-894B22B371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C984CABB-99B4-4037-84F6-6B808F847EC1}" type="slidenum">
              <a:rPr lang="en-GB" altLang="pt-BR" sz="1400">
                <a:solidFill>
                  <a:srgbClr val="000000"/>
                </a:solidFill>
              </a:rPr>
              <a:pPr eaLnBrk="1"/>
              <a:t>20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55297" name="Text Box 1">
            <a:extLst>
              <a:ext uri="{FF2B5EF4-FFF2-40B4-BE49-F238E27FC236}">
                <a16:creationId xmlns:a16="http://schemas.microsoft.com/office/drawing/2014/main" id="{2493BD67-FB33-4204-9DF9-5E5D6C0E30F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>
            <a:extLst>
              <a:ext uri="{FF2B5EF4-FFF2-40B4-BE49-F238E27FC236}">
                <a16:creationId xmlns:a16="http://schemas.microsoft.com/office/drawing/2014/main" id="{FD417EA1-B42A-485F-AF1D-04C583869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27D5-DD98-4333-B949-40D18EB2C1B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05E6804C-6FA2-43F9-9818-AD1363E30469}" type="slidenum">
              <a:rPr lang="en-GB" altLang="pt-BR" sz="1400">
                <a:solidFill>
                  <a:srgbClr val="000000"/>
                </a:solidFill>
              </a:rPr>
              <a:pPr eaLnBrk="1"/>
              <a:t>21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56321" name="Text Box 1">
            <a:extLst>
              <a:ext uri="{FF2B5EF4-FFF2-40B4-BE49-F238E27FC236}">
                <a16:creationId xmlns:a16="http://schemas.microsoft.com/office/drawing/2014/main" id="{96E38C18-A483-468B-9B8C-7F6B4B10894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29113663-C255-4208-B39E-D0D755061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362CD-6882-4320-BE42-B6A7579C6B2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D78F246C-60A1-455C-8336-54854B55BDCB}" type="slidenum">
              <a:rPr lang="en-GB" altLang="pt-BR" sz="1400">
                <a:solidFill>
                  <a:srgbClr val="000000"/>
                </a:solidFill>
              </a:rPr>
              <a:pPr eaLnBrk="1"/>
              <a:t>22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57345" name="Text Box 1">
            <a:extLst>
              <a:ext uri="{FF2B5EF4-FFF2-40B4-BE49-F238E27FC236}">
                <a16:creationId xmlns:a16="http://schemas.microsoft.com/office/drawing/2014/main" id="{62014C0F-53C8-4A9C-A2C1-7CB2AB5496E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E0F11120-6650-4421-912A-26E12D7D4C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4E9BC-276D-4FAF-BBD1-E0601B8FFDF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A2EAEFB5-E171-4BC3-83A0-59E44340E25D}" type="slidenum">
              <a:rPr lang="en-GB" altLang="pt-BR" sz="1400">
                <a:solidFill>
                  <a:srgbClr val="000000"/>
                </a:solidFill>
              </a:rPr>
              <a:pPr eaLnBrk="1"/>
              <a:t>23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58369" name="Text Box 1">
            <a:extLst>
              <a:ext uri="{FF2B5EF4-FFF2-40B4-BE49-F238E27FC236}">
                <a16:creationId xmlns:a16="http://schemas.microsoft.com/office/drawing/2014/main" id="{DA1E98B9-E2E2-43B6-BE55-236448F2340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>
            <a:extLst>
              <a:ext uri="{FF2B5EF4-FFF2-40B4-BE49-F238E27FC236}">
                <a16:creationId xmlns:a16="http://schemas.microsoft.com/office/drawing/2014/main" id="{473952A1-B1AA-4806-89A0-ACC07717F3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926C4-EF3C-4DCA-8C01-DA3F341FFE5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14DA0B15-1E47-4683-80AF-587750B09588}" type="slidenum">
              <a:rPr lang="en-GB" altLang="pt-BR" sz="1400">
                <a:solidFill>
                  <a:srgbClr val="000000"/>
                </a:solidFill>
              </a:rPr>
              <a:pPr eaLnBrk="1"/>
              <a:t>24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59393" name="Text Box 1">
            <a:extLst>
              <a:ext uri="{FF2B5EF4-FFF2-40B4-BE49-F238E27FC236}">
                <a16:creationId xmlns:a16="http://schemas.microsoft.com/office/drawing/2014/main" id="{86580B7D-4914-4EC7-8294-8497E8776B4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>
            <a:extLst>
              <a:ext uri="{FF2B5EF4-FFF2-40B4-BE49-F238E27FC236}">
                <a16:creationId xmlns:a16="http://schemas.microsoft.com/office/drawing/2014/main" id="{42B6E8F5-2120-4078-9A89-20E1767205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BE640-6EAF-42B9-9532-09E1AAD360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/>
            <a:fld id="{71C9B4DC-FDA2-47C8-AE35-9CAF46090AC7}" type="slidenum">
              <a:rPr lang="en-GB" altLang="pt-BR" sz="1400">
                <a:solidFill>
                  <a:srgbClr val="000000"/>
                </a:solidFill>
              </a:rPr>
              <a:pPr eaLnBrk="1"/>
              <a:t>25</a:t>
            </a:fld>
            <a:endParaRPr lang="en-GB" altLang="pt-BR" sz="1400">
              <a:solidFill>
                <a:srgbClr val="000000"/>
              </a:solidFill>
            </a:endParaRPr>
          </a:p>
        </p:txBody>
      </p:sp>
      <p:sp>
        <p:nvSpPr>
          <p:cNvPr id="61441" name="Text Box 1">
            <a:extLst>
              <a:ext uri="{FF2B5EF4-FFF2-40B4-BE49-F238E27FC236}">
                <a16:creationId xmlns:a16="http://schemas.microsoft.com/office/drawing/2014/main" id="{9C972483-963D-4B63-8949-342174893C3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1442" name="Text Box 2">
            <a:extLst>
              <a:ext uri="{FF2B5EF4-FFF2-40B4-BE49-F238E27FC236}">
                <a16:creationId xmlns:a16="http://schemas.microsoft.com/office/drawing/2014/main" id="{C0C4D096-F996-40DB-989D-EBC550474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33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5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334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97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723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32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473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04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7088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95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6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4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71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5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8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8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0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36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1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F12DAS-ZND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cas-l.com.br/bro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rod.com.br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40341-F735-47AD-9B29-DC024BFD45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TREINAMENTO SCRUM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ED03F5-F6B9-48C2-BF71-78DC63B05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Silvana nascimento</a:t>
            </a:r>
          </a:p>
        </p:txBody>
      </p:sp>
    </p:spTree>
    <p:extLst>
      <p:ext uri="{BB962C8B-B14F-4D97-AF65-F5344CB8AC3E}">
        <p14:creationId xmlns:p14="http://schemas.microsoft.com/office/powerpoint/2010/main" val="335505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6302A-3AB2-460C-B1ED-141414719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D2FE0B-1C44-4A5A-8244-6AE78AD24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37A417-E27D-4E90-A101-48B71F414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59"/>
            <a:ext cx="12192000" cy="66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4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A4CAD-417D-44EE-AA9A-F0594D6C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99D0FF-EF7F-49E8-ADBA-95FC5BA1D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81AE3B-4B0C-44EB-B1BC-8B64CC5D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02"/>
            <a:ext cx="12192000" cy="66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9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E3A51-A156-4EEA-875B-0FD2A32D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846C8D-A346-4559-8AC2-0A152836A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409D41-44D2-472C-8322-ED938FE9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06"/>
            <a:ext cx="12192000" cy="67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5C882-7691-4572-BFD0-972E5DD8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CC0300-57D5-4A01-9F60-DB9BFE3D9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2A801D-336E-4DC4-AAB5-E1BA78C1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99"/>
            <a:ext cx="12192000" cy="647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0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CE8EB-6D11-4E42-B014-789AA7A0C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55C534-1A8B-468E-B512-BF4351B8A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54B81B-79B5-4531-9DB0-3E0B36D0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771"/>
            <a:ext cx="12192000" cy="652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8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68631-DB56-4C36-B0D8-3F3259FD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9D2F4B-2725-45C9-81FF-03784ABD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BC5185-7DFB-426B-8F56-D2CE07D8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02"/>
            <a:ext cx="12192000" cy="66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2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F1B5B-CB7D-4C80-8F29-EE9C6E38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NOVA FORMA DE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58DB9AB-809D-4785-8CB5-03650B0331D6}"/>
              </a:ext>
            </a:extLst>
          </p:cNvPr>
          <p:cNvSpPr/>
          <p:nvPr/>
        </p:nvSpPr>
        <p:spPr>
          <a:xfrm>
            <a:off x="3459332" y="5820814"/>
            <a:ext cx="542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https://www.youtube.com/watch?v=F12DAS-ZNDY</a:t>
            </a:r>
          </a:p>
        </p:txBody>
      </p:sp>
      <p:pic>
        <p:nvPicPr>
          <p:cNvPr id="4" name="Mídia Online 3" title="All work and all play (legendado)">
            <a:hlinkClick r:id="" action="ppaction://media"/>
            <a:extLst>
              <a:ext uri="{FF2B5EF4-FFF2-40B4-BE49-F238E27FC236}">
                <a16:creationId xmlns:a16="http://schemas.microsoft.com/office/drawing/2014/main" id="{FFA9BCAC-83F1-4C69-A690-1BDF9A42986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92676" y="982193"/>
            <a:ext cx="8601993" cy="48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95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B040C34-4128-476E-8EC5-B38DD0478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Scrum em 100 palavras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63FD316-2C42-47DE-A70C-EA9F40B36C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18368" y="1419989"/>
            <a:ext cx="8230465" cy="4444307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1996"/>
              <a:t>Scrum é um processo ágil que permite manter o foco na entrega do maior valor de negócio, no menor tempo possível.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1996"/>
              <a:t>Isto permite a rápida e contínua inspeção do software em produção (em intervalos de duas a quatro semanas).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1996"/>
              <a:t>As necessidades do negócio é que determinam as prioridades do desenvolvimento de um sistema. As equipes se auto-organizam para definir a melhor maneira de entregar as funcionalidades de maior prioridade.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1996"/>
              <a:t>Entre cada duas a quatro semanas todos podem ver o real software em produção, decidindo se o mesmo deve ser liberado ou continuar a ser aprimorado por mais um </a:t>
            </a:r>
            <a:r>
              <a:rPr lang="en-GB" altLang="en-GB" sz="1996"/>
              <a:t>“</a:t>
            </a:r>
            <a:r>
              <a:rPr lang="en-GB" altLang="ja-JP" sz="1996"/>
              <a:t>Sprint</a:t>
            </a:r>
            <a:r>
              <a:rPr lang="en-GB" altLang="en-GB" sz="1996"/>
              <a:t>”</a:t>
            </a:r>
            <a:r>
              <a:rPr lang="en-GB" altLang="ja-JP" sz="1996"/>
              <a:t>.</a:t>
            </a:r>
            <a:endParaRPr lang="en-GB" altLang="pt-BR" sz="1996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9E2543F4-2610-48FF-A79A-528DDF330E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Origens do Scrum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58408217-3F07-4607-B7B6-40F603E7E9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306218"/>
            <a:ext cx="5911820" cy="5101016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</a:pPr>
            <a:r>
              <a:rPr lang="en-GB" altLang="pt-BR" sz="1996"/>
              <a:t>Jeff Sutherland</a:t>
            </a:r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</a:pPr>
            <a:r>
              <a:rPr lang="en-GB" altLang="pt-BR" sz="1814"/>
              <a:t>Uso inicial do scrum na Easel em 1993</a:t>
            </a:r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</a:pPr>
            <a:r>
              <a:rPr lang="en-GB" altLang="pt-BR" sz="1814"/>
              <a:t>IDX e mais de 500 pessoas usando scrum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</a:pPr>
            <a:r>
              <a:rPr lang="en-GB" altLang="pt-BR" sz="1996"/>
              <a:t>Ken Schwaber</a:t>
            </a:r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</a:pPr>
            <a:r>
              <a:rPr lang="en-GB" altLang="pt-BR" sz="1814"/>
              <a:t>ADM</a:t>
            </a:r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</a:pPr>
            <a:r>
              <a:rPr lang="en-GB" altLang="pt-BR" sz="1814"/>
              <a:t>Apresentação na OOPSLA 95 com Sutherland</a:t>
            </a:r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</a:pPr>
            <a:r>
              <a:rPr lang="en-GB" altLang="pt-BR" sz="1814"/>
              <a:t>Três livros sobre Scrum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</a:pPr>
            <a:r>
              <a:rPr lang="en-GB" altLang="pt-BR" sz="1996"/>
              <a:t>Mike Beedle</a:t>
            </a:r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</a:pPr>
            <a:r>
              <a:rPr lang="en-GB" altLang="pt-BR" sz="1814"/>
              <a:t>Padrões para o Scrum na PLOPD4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</a:pPr>
            <a:r>
              <a:rPr lang="en-GB" altLang="pt-BR" sz="1996"/>
              <a:t>Ken Schwaber and Mike Cohn</a:t>
            </a:r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</a:pPr>
            <a:r>
              <a:rPr lang="en-GB" altLang="pt-BR" sz="1814"/>
              <a:t>Fundaram a Scrum Alliance em 2002, inicialmente junto com a Agile Alliance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F9AB4CFF-369D-475A-BBF9-83E3EA543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133" y="4245567"/>
            <a:ext cx="1670575" cy="202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99D0419-EF08-4042-9294-51BB0B0B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516" y="2410814"/>
            <a:ext cx="1451672" cy="2176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F88C1781-BB3F-4757-9AED-EA06E0AB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376" y="1274535"/>
            <a:ext cx="1765625" cy="215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CBFEA53C-3FB4-4B21-82E4-7B3346D53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Origens do Scrum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0AC61881-99D0-400A-84BB-B47FCB06B7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306218"/>
            <a:ext cx="7380774" cy="4526395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altLang="pt-BR" sz="2177"/>
              <a:t>The Mythical Man Month by Frederick Brooks, 1975.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altLang="pt-BR" sz="1996"/>
              <a:t>Quando um projeto está atrasado, adicionar pessoas ao projeto servirá apenas para atrasá-lo ainda mais.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altLang="pt-BR" sz="1996"/>
              <a:t>Devemos considerar o tempo que perdemos em gestão e comunicação quando temos pessoas demais trabalhando em um projeto.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altLang="pt-BR" sz="1996"/>
              <a:t>Ao calcular o tempo de desenvolvimento de qualquer coisa, temos que dobrá-lo. O programador precisa de "tempo para pensar" além do "tempo para programar"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GB" altLang="pt-BR" sz="1996"/>
              <a:t>(tradução livre)</a:t>
            </a:r>
            <a:r>
              <a:rPr lang="ar-SA" altLang="pt-BR" sz="1996">
                <a:cs typeface="Arial" panose="020B0604020202020204" pitchFamily="34" charset="0"/>
              </a:rPr>
              <a:t>‏</a:t>
            </a:r>
            <a:endParaRPr lang="en-GB" altLang="pt-BR" sz="1996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D481D-A343-4FBE-983E-3E05E1E5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038ACC-45B6-49A1-A288-CFB6A456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22106F-AE8F-4F17-9E13-81CACD5A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49"/>
            <a:ext cx="12192000" cy="681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53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67757166-0722-44BB-A598-48AFB2F164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Quem usa o Scrum?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B7BE753-4094-41A1-BD63-D47D4C621AB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525866" y="1578406"/>
            <a:ext cx="4016582" cy="4684812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Microsoft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Yahoo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Google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Electronic Arts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High Moon Studios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Lockheed Martin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Philips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Siemens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Nokia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Capital One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BBC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Intuit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FED6AE4-564A-4896-8085-8F4A54150DA9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196812" y="1604329"/>
            <a:ext cx="4016581" cy="4684812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Intuit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Nielsen Media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First American Real Estate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BMC Software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Ipswitch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John Deere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Lexis Nexis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Sabre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Salesforce.com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Time Warner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Turner Broadcasting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/>
              <a:t>Oce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BA2145B7-E515-4035-AC94-5E4BB2341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Scrum tem sido usado para: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DC57618-1EB5-4FC8-8C78-2E1467F5ADE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013172" y="1353743"/>
            <a:ext cx="4016582" cy="45249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Software comercial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Desenvolvimento interno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Desenvolvimento contratado (terceirização)</a:t>
            </a:r>
            <a:r>
              <a:rPr lang="ar-SA" altLang="pt-BR" sz="1814">
                <a:cs typeface="Arial" panose="020B0604020202020204" pitchFamily="34" charset="0"/>
              </a:rPr>
              <a:t>‏</a:t>
            </a:r>
            <a:endParaRPr lang="en-GB" altLang="pt-BR" sz="1814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Projetos de preço fixo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Aplicações Financeiras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Aplicações certificadas pela isso 9001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Sistemas embarcados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Sistemas disponíveis 24x7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Desenvolvimento por hackers solitários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B72B1C1-9E3A-45CE-ACC6-95F0E1C62665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170889" y="1392627"/>
            <a:ext cx="4016581" cy="4792823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Video games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Sistemas para suporte à vida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Sistemas para controle de satélites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Websites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Software para handhelds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Telefones celulares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Aplicações para redes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Aplicações de ISV (Independent Software Vendors)</a:t>
            </a:r>
            <a:r>
              <a:rPr lang="ar-SA" altLang="pt-BR" sz="1814">
                <a:cs typeface="Arial" panose="020B0604020202020204" pitchFamily="34" charset="0"/>
              </a:rPr>
              <a:t>‏</a:t>
            </a:r>
            <a:endParaRPr lang="en-GB" altLang="pt-BR" sz="1814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</a:pPr>
            <a:r>
              <a:rPr lang="en-GB" altLang="pt-BR" sz="1814"/>
              <a:t>Algumas das maiores aplicações em produção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910C0DBA-2B84-4D89-B043-CC12253E9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Características</a:t>
            </a: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674BAEBF-24F5-4847-88F2-AC5887E2D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049" y="1604329"/>
            <a:ext cx="8230464" cy="45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38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altLang="pt-BR" sz="2540">
                <a:solidFill>
                  <a:srgbClr val="000000"/>
                </a:solidFill>
              </a:rPr>
              <a:t>Equipes que se auto-organizam</a:t>
            </a:r>
          </a:p>
          <a:p>
            <a:pPr eaLnBrk="1">
              <a:lnSpc>
                <a:spcPct val="97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altLang="pt-BR" sz="2540">
                <a:solidFill>
                  <a:srgbClr val="000000"/>
                </a:solidFill>
              </a:rPr>
              <a:t>O produto evolui em uma série de </a:t>
            </a:r>
            <a:r>
              <a:rPr lang="en-GB" altLang="en-GB" sz="2540">
                <a:solidFill>
                  <a:srgbClr val="000000"/>
                </a:solidFill>
              </a:rPr>
              <a:t>“</a:t>
            </a:r>
            <a:r>
              <a:rPr lang="en-GB" altLang="ja-JP" sz="2540">
                <a:solidFill>
                  <a:srgbClr val="000000"/>
                </a:solidFill>
              </a:rPr>
              <a:t>Sprints</a:t>
            </a:r>
            <a:r>
              <a:rPr lang="en-GB" altLang="en-GB" sz="2540">
                <a:solidFill>
                  <a:srgbClr val="000000"/>
                </a:solidFill>
              </a:rPr>
              <a:t>”</a:t>
            </a:r>
            <a:r>
              <a:rPr lang="en-GB" altLang="ja-JP" sz="2540">
                <a:solidFill>
                  <a:srgbClr val="000000"/>
                </a:solidFill>
              </a:rPr>
              <a:t> mensais</a:t>
            </a:r>
          </a:p>
          <a:p>
            <a:pPr eaLnBrk="1">
              <a:lnSpc>
                <a:spcPct val="97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altLang="pt-BR" sz="2540">
                <a:solidFill>
                  <a:srgbClr val="000000"/>
                </a:solidFill>
              </a:rPr>
              <a:t>Os requerimentos são listados em um </a:t>
            </a:r>
            <a:r>
              <a:rPr lang="en-GB" altLang="en-GB" sz="2540">
                <a:solidFill>
                  <a:srgbClr val="000000"/>
                </a:solidFill>
              </a:rPr>
              <a:t>“</a:t>
            </a:r>
            <a:r>
              <a:rPr lang="en-GB" altLang="ja-JP" sz="2540">
                <a:solidFill>
                  <a:srgbClr val="000000"/>
                </a:solidFill>
              </a:rPr>
              <a:t>Product Backlog</a:t>
            </a:r>
            <a:r>
              <a:rPr lang="en-GB" altLang="en-GB" sz="2540">
                <a:solidFill>
                  <a:srgbClr val="000000"/>
                </a:solidFill>
              </a:rPr>
              <a:t>”</a:t>
            </a:r>
            <a:endParaRPr lang="en-GB" altLang="ja-JP" sz="2540">
              <a:solidFill>
                <a:srgbClr val="000000"/>
              </a:solidFill>
            </a:endParaRPr>
          </a:p>
          <a:p>
            <a:pPr eaLnBrk="1">
              <a:lnSpc>
                <a:spcPct val="97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altLang="pt-BR" sz="2540">
                <a:solidFill>
                  <a:srgbClr val="000000"/>
                </a:solidFill>
              </a:rPr>
              <a:t>Não há prática de engenharia prescrita (o Scrum adequa-se a todas)</a:t>
            </a:r>
            <a:r>
              <a:rPr lang="ar-SA" altLang="pt-BR" sz="254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pt-BR" sz="2540">
              <a:solidFill>
                <a:srgbClr val="000000"/>
              </a:solidFill>
            </a:endParaRPr>
          </a:p>
          <a:p>
            <a:pPr eaLnBrk="1">
              <a:lnSpc>
                <a:spcPct val="97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altLang="pt-BR" sz="2540">
                <a:solidFill>
                  <a:srgbClr val="000000"/>
                </a:solidFill>
              </a:rPr>
              <a:t>Usa regras generativas na criação de um ambiente ágil para a entrega de projetos</a:t>
            </a:r>
          </a:p>
          <a:p>
            <a:pPr eaLnBrk="1">
              <a:lnSpc>
                <a:spcPct val="97000"/>
              </a:lnSpc>
              <a:spcAft>
                <a:spcPts val="129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GB" altLang="pt-BR" sz="2540">
                <a:solidFill>
                  <a:srgbClr val="000000"/>
                </a:solidFill>
              </a:rPr>
              <a:t>É uma das </a:t>
            </a:r>
            <a:r>
              <a:rPr lang="en-GB" altLang="en-GB" sz="2540">
                <a:solidFill>
                  <a:srgbClr val="000000"/>
                </a:solidFill>
              </a:rPr>
              <a:t>“</a:t>
            </a:r>
            <a:r>
              <a:rPr lang="en-GB" altLang="ja-JP" sz="2540">
                <a:solidFill>
                  <a:srgbClr val="000000"/>
                </a:solidFill>
              </a:rPr>
              <a:t>metodologias ágeis</a:t>
            </a:r>
            <a:r>
              <a:rPr lang="en-GB" altLang="en-GB" sz="2540">
                <a:solidFill>
                  <a:srgbClr val="000000"/>
                </a:solidFill>
              </a:rPr>
              <a:t>”</a:t>
            </a:r>
            <a:endParaRPr lang="en-GB" altLang="pt-BR" sz="254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E3EEF85D-AA04-4C96-B550-F3114464CF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Manifesto Ágil - Valores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6DB819C0-C220-4A70-88F7-35E20C320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628" y="1388306"/>
            <a:ext cx="3341151" cy="85257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531C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722">
                <a:solidFill>
                  <a:srgbClr val="FFFFFF"/>
                </a:solidFill>
                <a:ea typeface="ＭＳ Ｐゴシック" charset="0"/>
                <a:cs typeface="Gill Sans" charset="0"/>
              </a:rPr>
              <a:t>Processos e ferramentas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1C9C484-51FF-4CD7-80F8-B0B5E651A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847" y="1388306"/>
            <a:ext cx="3341151" cy="85257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722">
                <a:solidFill>
                  <a:srgbClr val="FFFFFF"/>
                </a:solidFill>
              </a:rPr>
              <a:t>Indivíduos e interações</a:t>
            </a: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6E2C2F43-53DF-4EF7-AE2D-228498347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2515" y="2776612"/>
            <a:ext cx="760400" cy="1306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7239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177">
                <a:solidFill>
                  <a:srgbClr val="000000"/>
                </a:solidFill>
              </a:rPr>
              <a:t>ao invés de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E3DB9E56-2761-4946-8027-71E4B358C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628" y="4671851"/>
            <a:ext cx="3341151" cy="85257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531C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722">
                <a:solidFill>
                  <a:srgbClr val="FFFFFF"/>
                </a:solidFill>
                <a:ea typeface="ＭＳ Ｐゴシック" charset="0"/>
                <a:cs typeface="Gill Sans" charset="0"/>
              </a:rPr>
              <a:t>Seguir um plano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17FE9820-E27F-4431-9953-17093FFA2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5890" y="4671851"/>
            <a:ext cx="3341151" cy="85257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722">
                <a:solidFill>
                  <a:srgbClr val="FFFFFF"/>
                </a:solidFill>
              </a:rPr>
              <a:t>Resposta à mudanças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13F69102-2D4C-4DC7-8727-7CCCDC1F7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955" y="5836934"/>
            <a:ext cx="4113072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www.agilemanifesto.org</a:t>
            </a:r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id="{F504DC1E-4A1B-4BFF-ADDD-BD3FD04BE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628" y="2482821"/>
            <a:ext cx="3341151" cy="85257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531C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722">
                <a:solidFill>
                  <a:srgbClr val="FFFFFF"/>
                </a:solidFill>
              </a:rPr>
              <a:t>Documentação abrangente</a:t>
            </a:r>
          </a:p>
        </p:txBody>
      </p:sp>
      <p:sp>
        <p:nvSpPr>
          <p:cNvPr id="11273" name="Rectangle 9">
            <a:extLst>
              <a:ext uri="{FF2B5EF4-FFF2-40B4-BE49-F238E27FC236}">
                <a16:creationId xmlns:a16="http://schemas.microsoft.com/office/drawing/2014/main" id="{F43A04DF-8BBE-4A29-80C8-5DCCA85B5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69" y="2482821"/>
            <a:ext cx="3341151" cy="85257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722">
                <a:solidFill>
                  <a:srgbClr val="FFFFFF"/>
                </a:solidFill>
                <a:ea typeface="ＭＳ Ｐゴシック" charset="0"/>
                <a:cs typeface="Gill Sans" charset="0"/>
              </a:rPr>
              <a:t>Software que funciona</a:t>
            </a:r>
          </a:p>
        </p:txBody>
      </p:sp>
      <p:sp>
        <p:nvSpPr>
          <p:cNvPr id="11274" name="Rectangle 10">
            <a:extLst>
              <a:ext uri="{FF2B5EF4-FFF2-40B4-BE49-F238E27FC236}">
                <a16:creationId xmlns:a16="http://schemas.microsoft.com/office/drawing/2014/main" id="{9028E890-9CB8-4FA9-A875-EABEEBFE7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628" y="3578776"/>
            <a:ext cx="3341151" cy="85257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531C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722">
                <a:solidFill>
                  <a:srgbClr val="FFFFFF"/>
                </a:solidFill>
              </a:rPr>
              <a:t>Negociação de contrato</a:t>
            </a:r>
          </a:p>
        </p:txBody>
      </p:sp>
      <p:sp>
        <p:nvSpPr>
          <p:cNvPr id="11275" name="Rectangle 11">
            <a:extLst>
              <a:ext uri="{FF2B5EF4-FFF2-40B4-BE49-F238E27FC236}">
                <a16:creationId xmlns:a16="http://schemas.microsoft.com/office/drawing/2014/main" id="{D94C7252-0C20-4003-A0D4-16E63F6D2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69" y="3578776"/>
            <a:ext cx="3341151" cy="85257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722">
                <a:solidFill>
                  <a:srgbClr val="FFFFFF"/>
                </a:solidFill>
              </a:rPr>
              <a:t>Colaboração do cliente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F6B927D8-221C-4141-915E-21D2072940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Nível de ruído em um projeto</a:t>
            </a:r>
          </a:p>
        </p:txBody>
      </p:sp>
      <p:sp>
        <p:nvSpPr>
          <p:cNvPr id="12290" name="Oval 2">
            <a:extLst>
              <a:ext uri="{FF2B5EF4-FFF2-40B4-BE49-F238E27FC236}">
                <a16:creationId xmlns:a16="http://schemas.microsoft.com/office/drawing/2014/main" id="{DADB2ADF-B713-438B-B93B-69EA9B14A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837" y="3280665"/>
            <a:ext cx="2382010" cy="2382010"/>
          </a:xfrm>
          <a:prstGeom prst="ellipse">
            <a:avLst/>
          </a:prstGeom>
          <a:solidFill>
            <a:srgbClr val="99CCFF"/>
          </a:solidFill>
          <a:ln w="31680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2291" name="Oval 3">
            <a:extLst>
              <a:ext uri="{FF2B5EF4-FFF2-40B4-BE49-F238E27FC236}">
                <a16:creationId xmlns:a16="http://schemas.microsoft.com/office/drawing/2014/main" id="{3BCDF643-D708-4F76-8781-F98ECA1DB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860" y="3653665"/>
            <a:ext cx="1785787" cy="1785787"/>
          </a:xfrm>
          <a:prstGeom prst="ellipse">
            <a:avLst/>
          </a:prstGeom>
          <a:solidFill>
            <a:srgbClr val="CCFFFF"/>
          </a:solidFill>
          <a:ln w="31680">
            <a:solidFill>
              <a:srgbClr val="33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F8475282-90EE-4562-A2E5-B0039608E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829" y="4565280"/>
            <a:ext cx="2528906" cy="1172283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B84D7EB4-1631-43B7-8D2A-94B64559B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830" y="3057442"/>
            <a:ext cx="1162202" cy="154528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2294" name="Line 6">
            <a:extLst>
              <a:ext uri="{FF2B5EF4-FFF2-40B4-BE49-F238E27FC236}">
                <a16:creationId xmlns:a16="http://schemas.microsoft.com/office/drawing/2014/main" id="{98321174-7F9E-49AB-BEF5-5512B3B630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62870" y="2285521"/>
            <a:ext cx="1440" cy="2288400"/>
          </a:xfrm>
          <a:prstGeom prst="line">
            <a:avLst/>
          </a:prstGeom>
          <a:noFill/>
          <a:ln w="3168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5BA9BA6-BA23-486D-B92A-F6B9037AE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1349" y="4549439"/>
            <a:ext cx="2230794" cy="1440"/>
          </a:xfrm>
          <a:prstGeom prst="line">
            <a:avLst/>
          </a:prstGeom>
          <a:noFill/>
          <a:ln w="3168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3E803B33-97CB-4518-993F-85810750D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394" y="4100112"/>
            <a:ext cx="1095956" cy="26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2456" rIns="81646" bIns="42456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1000"/>
              </a:lnSpc>
              <a:spcBef>
                <a:spcPts val="794"/>
              </a:spcBef>
              <a:buClr>
                <a:srgbClr val="000000"/>
              </a:buClr>
              <a:buSzPct val="45000"/>
              <a:defRPr/>
            </a:pPr>
            <a:r>
              <a:rPr lang="en-GB" sz="1270">
                <a:latin typeface="Arial" charset="0"/>
              </a:rPr>
              <a:t>Simples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1B816AB-2459-4F6A-B42F-D41FBA5CE55B}"/>
              </a:ext>
            </a:extLst>
          </p:cNvPr>
          <p:cNvSpPr txBox="1">
            <a:spLocks noChangeArrowheads="1"/>
          </p:cNvSpPr>
          <p:nvPr/>
        </p:nvSpPr>
        <p:spPr bwMode="auto">
          <a:xfrm rot="2640000">
            <a:off x="4668811" y="3732842"/>
            <a:ext cx="1264453" cy="26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2456" rIns="81646" bIns="42456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1000"/>
              </a:lnSpc>
              <a:spcBef>
                <a:spcPts val="794"/>
              </a:spcBef>
              <a:buClr>
                <a:srgbClr val="000000"/>
              </a:buClr>
              <a:buSzPct val="45000"/>
              <a:defRPr/>
            </a:pPr>
            <a:r>
              <a:rPr lang="en-GB" sz="1270">
                <a:latin typeface="Arial" charset="0"/>
              </a:rPr>
              <a:t>Complicado</a:t>
            </a:r>
          </a:p>
        </p:txBody>
      </p:sp>
      <p:sp>
        <p:nvSpPr>
          <p:cNvPr id="12298" name="Oval 10">
            <a:extLst>
              <a:ext uri="{FF2B5EF4-FFF2-40B4-BE49-F238E27FC236}">
                <a16:creationId xmlns:a16="http://schemas.microsoft.com/office/drawing/2014/main" id="{D9818AB8-63E4-45D1-B439-97F0E7407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689" y="1677777"/>
            <a:ext cx="1785787" cy="1785787"/>
          </a:xfrm>
          <a:prstGeom prst="ellipse">
            <a:avLst/>
          </a:prstGeom>
          <a:solidFill>
            <a:srgbClr val="00CCFF"/>
          </a:solidFill>
          <a:ln w="31680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2299" name="Rectangle 11">
            <a:extLst>
              <a:ext uri="{FF2B5EF4-FFF2-40B4-BE49-F238E27FC236}">
                <a16:creationId xmlns:a16="http://schemas.microsoft.com/office/drawing/2014/main" id="{D783DB1B-EA77-447F-AD49-DF2495A8D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577" y="1659055"/>
            <a:ext cx="2528906" cy="72583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2300" name="Rectangle 12">
            <a:extLst>
              <a:ext uri="{FF2B5EF4-FFF2-40B4-BE49-F238E27FC236}">
                <a16:creationId xmlns:a16="http://schemas.microsoft.com/office/drawing/2014/main" id="{B3188A6C-52BB-48B9-BC9E-9384AEB59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2142" y="2328726"/>
            <a:ext cx="1339341" cy="132205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B84A3878-9C22-4CCB-B982-DA05665A2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9086" y="2495783"/>
            <a:ext cx="1077233" cy="26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2456" rIns="81646" bIns="42456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1000"/>
              </a:lnSpc>
              <a:spcBef>
                <a:spcPts val="794"/>
              </a:spcBef>
              <a:buClr>
                <a:srgbClr val="000000"/>
              </a:buClr>
              <a:buSzPct val="45000"/>
              <a:defRPr/>
            </a:pPr>
            <a:r>
              <a:rPr lang="en-GB" sz="1270">
                <a:latin typeface="Arial" charset="0"/>
              </a:rPr>
              <a:t>Anarquia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1F50B06E-8E61-4AA2-910D-672E4DC3E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019" y="3146732"/>
            <a:ext cx="966342" cy="26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2456" rIns="81646" bIns="42456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1000"/>
              </a:lnSpc>
              <a:spcBef>
                <a:spcPts val="794"/>
              </a:spcBef>
              <a:buClr>
                <a:srgbClr val="000000"/>
              </a:buClr>
              <a:buSzPct val="45000"/>
              <a:defRPr/>
            </a:pPr>
            <a:r>
              <a:rPr lang="en-GB" sz="1270">
                <a:latin typeface="Arial" charset="0"/>
              </a:rPr>
              <a:t>Complexo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745827B9-B4F4-4204-8AD2-C5C8CC18C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7900" y="4524956"/>
            <a:ext cx="892894" cy="33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2456" rIns="81646" bIns="42456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1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907" b="1">
                <a:solidFill>
                  <a:srgbClr val="336666"/>
                </a:solidFill>
                <a:latin typeface="Arial" charset="0"/>
              </a:rPr>
              <a:t>Perto da certeza</a:t>
            </a:r>
          </a:p>
        </p:txBody>
      </p:sp>
      <p:sp>
        <p:nvSpPr>
          <p:cNvPr id="12304" name="Text Box 16">
            <a:extLst>
              <a:ext uri="{FF2B5EF4-FFF2-40B4-BE49-F238E27FC236}">
                <a16:creationId xmlns:a16="http://schemas.microsoft.com/office/drawing/2014/main" id="{01AD211A-9F51-466C-9A86-C6C3EF661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7360" y="4517755"/>
            <a:ext cx="892894" cy="33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2456" rIns="81646" bIns="42456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1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907" b="1">
                <a:solidFill>
                  <a:srgbClr val="336666"/>
                </a:solidFill>
                <a:latin typeface="Arial" charset="0"/>
              </a:rPr>
              <a:t>Longe da certeza</a:t>
            </a: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D79F6462-D779-4813-8F48-7BBD24470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429" y="4506234"/>
            <a:ext cx="2230795" cy="26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2456" rIns="81646" bIns="42456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 algn="ctr">
              <a:lnSpc>
                <a:spcPct val="91000"/>
              </a:lnSpc>
              <a:spcBef>
                <a:spcPts val="794"/>
              </a:spcBef>
              <a:buClr>
                <a:srgbClr val="000000"/>
              </a:buClr>
              <a:buSzPct val="45000"/>
              <a:defRPr/>
            </a:pPr>
            <a:r>
              <a:rPr lang="en-GB" sz="1270">
                <a:latin typeface="Arial" charset="0"/>
              </a:rPr>
              <a:t>Tecnologia</a:t>
            </a:r>
          </a:p>
        </p:txBody>
      </p:sp>
      <p:sp>
        <p:nvSpPr>
          <p:cNvPr id="12306" name="Text Box 18">
            <a:extLst>
              <a:ext uri="{FF2B5EF4-FFF2-40B4-BE49-F238E27FC236}">
                <a16:creationId xmlns:a16="http://schemas.microsoft.com/office/drawing/2014/main" id="{A8972299-64E6-4EA0-AB37-B0C0B6092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8454" y="4189401"/>
            <a:ext cx="892894" cy="33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2456" rIns="81646" bIns="42456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 algn="r">
              <a:lnSpc>
                <a:spcPct val="91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907" b="1">
                <a:solidFill>
                  <a:srgbClr val="336666"/>
                </a:solidFill>
                <a:latin typeface="Arial" charset="0"/>
              </a:rPr>
              <a:t>Perto de</a:t>
            </a:r>
          </a:p>
          <a:p>
            <a:pPr algn="r">
              <a:lnSpc>
                <a:spcPct val="91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907" b="1">
                <a:solidFill>
                  <a:srgbClr val="336666"/>
                </a:solidFill>
                <a:latin typeface="Arial" charset="0"/>
              </a:rPr>
              <a:t>Acordo</a:t>
            </a: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8486BD1C-B5D4-47A5-8EB5-E3F02EE93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567" y="2291282"/>
            <a:ext cx="969221" cy="33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2456" rIns="81646" bIns="42456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 algn="r">
              <a:lnSpc>
                <a:spcPct val="91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907" b="1">
                <a:solidFill>
                  <a:srgbClr val="336666"/>
                </a:solidFill>
                <a:latin typeface="Arial" charset="0"/>
              </a:rPr>
              <a:t>Longe de</a:t>
            </a:r>
          </a:p>
          <a:p>
            <a:pPr algn="r">
              <a:lnSpc>
                <a:spcPct val="91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907" b="1">
                <a:solidFill>
                  <a:srgbClr val="336666"/>
                </a:solidFill>
                <a:latin typeface="Arial" charset="0"/>
              </a:rPr>
              <a:t>acordo</a:t>
            </a:r>
          </a:p>
        </p:txBody>
      </p:sp>
      <p:sp>
        <p:nvSpPr>
          <p:cNvPr id="12308" name="Text Box 20">
            <a:extLst>
              <a:ext uri="{FF2B5EF4-FFF2-40B4-BE49-F238E27FC236}">
                <a16:creationId xmlns:a16="http://schemas.microsoft.com/office/drawing/2014/main" id="{BD51FDF7-DAB9-4313-940F-B4D73BB8D26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173935" y="3238870"/>
            <a:ext cx="2233674" cy="26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2456" rIns="81646" bIns="42456">
            <a:spAutoFit/>
          </a:bodyPr>
          <a:lstStyle/>
          <a:p>
            <a:pPr algn="ctr">
              <a:lnSpc>
                <a:spcPct val="91000"/>
              </a:lnSpc>
              <a:spcBef>
                <a:spcPts val="794"/>
              </a:spcBef>
              <a:buClr>
                <a:srgbClr val="000000"/>
              </a:buClr>
              <a:buSzPct val="45000"/>
              <a:defRPr/>
            </a:pPr>
            <a:r>
              <a:rPr lang="en-GB" sz="1270">
                <a:solidFill>
                  <a:srgbClr val="000000"/>
                </a:solidFill>
                <a:latin typeface="Arial" charset="0"/>
                <a:ea typeface="ＭＳ Ｐゴシック" charset="0"/>
              </a:rPr>
              <a:t>Requerimentos</a:t>
            </a: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C7A6ECCB-70BC-4247-AADB-2A7924324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2567" y="5115418"/>
            <a:ext cx="2700284" cy="848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6" tIns="42456" rIns="81646" bIns="42456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1000"/>
              </a:lnSpc>
              <a:spcBef>
                <a:spcPts val="511"/>
              </a:spcBef>
              <a:buClr>
                <a:srgbClr val="000000"/>
              </a:buClr>
              <a:buSzPct val="45000"/>
              <a:defRPr/>
            </a:pPr>
            <a:r>
              <a:rPr lang="en-GB" sz="1089">
                <a:latin typeface="Arial" charset="0"/>
              </a:rPr>
              <a:t>Fonte: </a:t>
            </a:r>
            <a:r>
              <a:rPr lang="en-GB" sz="1089" i="1">
                <a:latin typeface="Arial" charset="0"/>
              </a:rPr>
              <a:t>Strategic Management and Organizational Dynamics </a:t>
            </a:r>
            <a:r>
              <a:rPr lang="en-GB" sz="1089">
                <a:latin typeface="Arial" charset="0"/>
              </a:rPr>
              <a:t>by Ralph Stacey</a:t>
            </a:r>
            <a:r>
              <a:rPr lang="en-GB" sz="1089" i="1">
                <a:latin typeface="Arial" charset="0"/>
              </a:rPr>
              <a:t> </a:t>
            </a:r>
            <a:r>
              <a:rPr lang="en-GB" sz="1089">
                <a:latin typeface="Arial" charset="0"/>
              </a:rPr>
              <a:t>in </a:t>
            </a:r>
            <a:r>
              <a:rPr lang="en-GB" sz="1089" i="1">
                <a:latin typeface="Arial" charset="0"/>
              </a:rPr>
              <a:t>Agile Software Development with Scrum </a:t>
            </a:r>
            <a:r>
              <a:rPr lang="en-GB" sz="1089">
                <a:latin typeface="Arial" charset="0"/>
              </a:rPr>
              <a:t>by Ken Schwaber and Mike Beedle.</a:t>
            </a:r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D55E0973-810C-4F6E-B418-F77B8F7AB51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12043" y="1935564"/>
            <a:ext cx="4355017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46" tIns="42456" rIns="81646" bIns="42456" anchor="ctr" anchorCtr="1"/>
          <a:lstStyle/>
          <a:p>
            <a:pPr algn="ctr">
              <a:lnSpc>
                <a:spcPct val="91000"/>
              </a:lnSpc>
              <a:spcBef>
                <a:spcPts val="794"/>
              </a:spcBef>
              <a:buClr>
                <a:srgbClr val="000000"/>
              </a:buClr>
              <a:buSzPct val="45000"/>
              <a:defRPr/>
            </a:pPr>
            <a:r>
              <a:rPr lang="en-GB" sz="1270">
                <a:solidFill>
                  <a:srgbClr val="000000"/>
                </a:solidFill>
                <a:latin typeface="Arial" charset="0"/>
                <a:ea typeface="ＭＳ Ｐゴシック" charset="0"/>
              </a:rPr>
              <a:t>Scrum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3A45E925-429A-47FD-A229-4F1342C29D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Em resumo...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E5CA11C-35ED-4F88-BDC3-0D0F5AFB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96" y="1445912"/>
            <a:ext cx="8894374" cy="4130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4339" name="Rectangle 3">
            <a:extLst>
              <a:ext uri="{FF2B5EF4-FFF2-40B4-BE49-F238E27FC236}">
                <a16:creationId xmlns:a16="http://schemas.microsoft.com/office/drawing/2014/main" id="{F72B5359-6573-4F24-B4B6-048C3AF85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6228" y="5564745"/>
            <a:ext cx="6117762" cy="78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1996">
                <a:solidFill>
                  <a:srgbClr val="000000"/>
                </a:solidFill>
              </a:rPr>
              <a:t>Imagem disponível em: www.mountangoatsoftware.com/scrum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E8FCCFAE-2BB5-4FBB-A803-714BF07F6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Sprints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FD54DE82-C044-46E0-AA09-305742798B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604329"/>
            <a:ext cx="8230464" cy="4444307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Projetos Scrum progridem em uma série de </a:t>
            </a:r>
            <a:r>
              <a:rPr lang="en-GB" altLang="en-GB"/>
              <a:t>“</a:t>
            </a:r>
            <a:r>
              <a:rPr lang="en-GB" altLang="ja-JP"/>
              <a:t>sprints</a:t>
            </a:r>
            <a:r>
              <a:rPr lang="en-GB" altLang="en-GB"/>
              <a:t>”</a:t>
            </a:r>
            <a:endParaRPr lang="en-GB" altLang="ja-JP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Similar às iterações do XP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Ocorre em um período de duas a quatro semanas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Um período constante leva a um melhor </a:t>
            </a:r>
            <a:r>
              <a:rPr lang="en-GB" altLang="en-GB"/>
              <a:t>“</a:t>
            </a:r>
            <a:r>
              <a:rPr lang="en-GB" altLang="ja-JP"/>
              <a:t>ritmo</a:t>
            </a:r>
            <a:r>
              <a:rPr lang="en-GB" altLang="en-GB"/>
              <a:t>”</a:t>
            </a:r>
            <a:endParaRPr lang="en-GB" altLang="ja-JP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O produto é projetado, codificado e testado durante o sprint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74193AD5-C412-4C46-B537-B59DEB440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049" y="253468"/>
            <a:ext cx="8230464" cy="1183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3992">
                <a:solidFill>
                  <a:srgbClr val="FF0000"/>
                </a:solidFill>
              </a:rPr>
              <a:t>Desenvolvimento seqüencial versus paralelo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E870847-AC2F-432B-BBBD-BF6637A6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35" y="4988684"/>
            <a:ext cx="5674196" cy="90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387" name="Line 3">
            <a:extLst>
              <a:ext uri="{FF2B5EF4-FFF2-40B4-BE49-F238E27FC236}">
                <a16:creationId xmlns:a16="http://schemas.microsoft.com/office/drawing/2014/main" id="{1E6DDEE0-4A48-4E1E-B647-62CEC0089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6065" y="2592272"/>
            <a:ext cx="6636217" cy="1441"/>
          </a:xfrm>
          <a:prstGeom prst="line">
            <a:avLst/>
          </a:prstGeom>
          <a:noFill/>
          <a:ln w="63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901F764D-B458-4BCD-BA19-AB92DCC79C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9108" y="5841254"/>
            <a:ext cx="6636217" cy="1441"/>
          </a:xfrm>
          <a:prstGeom prst="line">
            <a:avLst/>
          </a:prstGeom>
          <a:noFill/>
          <a:ln w="63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A31FB400-EA8E-4331-9EA2-0A001EADB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606" y="6041435"/>
            <a:ext cx="4573920" cy="44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1270">
                <a:solidFill>
                  <a:srgbClr val="000000"/>
                </a:solidFill>
              </a:rPr>
              <a:t>Fonte: </a:t>
            </a:r>
            <a:r>
              <a:rPr lang="en-GB" altLang="en-GB" sz="1270">
                <a:solidFill>
                  <a:srgbClr val="000000"/>
                </a:solidFill>
              </a:rPr>
              <a:t>“</a:t>
            </a:r>
            <a:r>
              <a:rPr lang="en-GB" altLang="ja-JP" sz="1270">
                <a:solidFill>
                  <a:srgbClr val="000000"/>
                </a:solidFill>
              </a:rPr>
              <a:t>The New New Product Development Game</a:t>
            </a:r>
            <a:r>
              <a:rPr lang="en-GB" altLang="en-GB" sz="1270">
                <a:solidFill>
                  <a:srgbClr val="000000"/>
                </a:solidFill>
              </a:rPr>
              <a:t>”</a:t>
            </a:r>
            <a:r>
              <a:rPr lang="en-GB" altLang="ja-JP" sz="1270">
                <a:solidFill>
                  <a:srgbClr val="000000"/>
                </a:solidFill>
              </a:rPr>
              <a:t> by Takeuchi and Nonaka. </a:t>
            </a:r>
            <a:r>
              <a:rPr lang="en-GB" altLang="ja-JP" sz="1270" i="1">
                <a:solidFill>
                  <a:srgbClr val="000000"/>
                </a:solidFill>
              </a:rPr>
              <a:t>Harvard Business Review,</a:t>
            </a:r>
            <a:r>
              <a:rPr lang="en-GB" altLang="ja-JP" sz="1270">
                <a:solidFill>
                  <a:srgbClr val="000000"/>
                </a:solidFill>
              </a:rPr>
              <a:t> January 1986.</a:t>
            </a:r>
            <a:endParaRPr lang="en-GB" altLang="pt-BR" sz="1270">
              <a:solidFill>
                <a:srgbClr val="000000"/>
              </a:solidFill>
            </a:endParaRPr>
          </a:p>
        </p:txBody>
      </p:sp>
      <p:sp>
        <p:nvSpPr>
          <p:cNvPr id="16390" name="AutoShape 6">
            <a:extLst>
              <a:ext uri="{FF2B5EF4-FFF2-40B4-BE49-F238E27FC236}">
                <a16:creationId xmlns:a16="http://schemas.microsoft.com/office/drawing/2014/main" id="{9568B332-6CF9-43CD-9A51-2FF97FB95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684" y="2868782"/>
            <a:ext cx="3755914" cy="1117557"/>
          </a:xfrm>
          <a:prstGeom prst="roundRect">
            <a:avLst>
              <a:gd name="adj" fmla="val 24741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6391" name="AutoShape 7">
            <a:extLst>
              <a:ext uri="{FF2B5EF4-FFF2-40B4-BE49-F238E27FC236}">
                <a16:creationId xmlns:a16="http://schemas.microsoft.com/office/drawing/2014/main" id="{A0076801-E178-4CBC-A754-1A85DE83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877" y="3698309"/>
            <a:ext cx="3755914" cy="1117557"/>
          </a:xfrm>
          <a:prstGeom prst="roundRect">
            <a:avLst>
              <a:gd name="adj" fmla="val 24741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25560">
            <a:solidFill>
              <a:srgbClr val="00531C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E9171886-77CE-43F8-8E21-A8EFA98E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9738" y="3102087"/>
            <a:ext cx="3498127" cy="78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1996" b="1">
                <a:solidFill>
                  <a:srgbClr val="FFFFFF"/>
                </a:solidFill>
              </a:rPr>
              <a:t>Ao invés de completar uma coisa por vez...</a:t>
            </a:r>
          </a:p>
        </p:txBody>
      </p:sp>
      <p:sp>
        <p:nvSpPr>
          <p:cNvPr id="16393" name="Rectangle 9">
            <a:extLst>
              <a:ext uri="{FF2B5EF4-FFF2-40B4-BE49-F238E27FC236}">
                <a16:creationId xmlns:a16="http://schemas.microsoft.com/office/drawing/2014/main" id="{41527E00-C4C3-44E0-ADA1-314549134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962" y="3813521"/>
            <a:ext cx="3578776" cy="898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1996" b="1">
                <a:solidFill>
                  <a:srgbClr val="FFFFFF"/>
                </a:solidFill>
                <a:ea typeface="ＭＳ Ｐゴシック" charset="0"/>
                <a:cs typeface="Gill Sans" charset="0"/>
              </a:rPr>
              <a:t>... equipes Scrum fazem um pouco de cada coisa, todo o tempo.</a:t>
            </a:r>
          </a:p>
        </p:txBody>
      </p:sp>
      <p:sp>
        <p:nvSpPr>
          <p:cNvPr id="16394" name="Rectangle 10">
            <a:extLst>
              <a:ext uri="{FF2B5EF4-FFF2-40B4-BE49-F238E27FC236}">
                <a16:creationId xmlns:a16="http://schemas.microsoft.com/office/drawing/2014/main" id="{72AF14C2-7B71-44FE-9CFB-2EB05D3E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1751" y="1774267"/>
            <a:ext cx="1785787" cy="541497"/>
          </a:xfrm>
          <a:prstGeom prst="rect">
            <a:avLst/>
          </a:prstGeom>
          <a:solidFill>
            <a:srgbClr val="FF99CC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</a:tabLst>
              <a:defRPr/>
            </a:pPr>
            <a:r>
              <a:rPr lang="en-GB" sz="1452" b="1">
                <a:solidFill>
                  <a:srgbClr val="FFFFFF"/>
                </a:solidFill>
                <a:ea typeface="ＭＳ Ｐゴシック" charset="0"/>
                <a:cs typeface="Gill Sans" charset="0"/>
              </a:rPr>
              <a:t>Requerimentos</a:t>
            </a:r>
          </a:p>
        </p:txBody>
      </p:sp>
      <p:sp>
        <p:nvSpPr>
          <p:cNvPr id="16395" name="Rectangle 11">
            <a:extLst>
              <a:ext uri="{FF2B5EF4-FFF2-40B4-BE49-F238E27FC236}">
                <a16:creationId xmlns:a16="http://schemas.microsoft.com/office/drawing/2014/main" id="{3A292162-6C5C-4268-AFFB-5CB53E2D5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0356" y="1774267"/>
            <a:ext cx="1785787" cy="541497"/>
          </a:xfrm>
          <a:prstGeom prst="rect">
            <a:avLst/>
          </a:prstGeom>
          <a:solidFill>
            <a:srgbClr val="01FF01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</a:tabLst>
              <a:defRPr/>
            </a:pPr>
            <a:r>
              <a:rPr lang="en-GB" sz="1452" b="1">
                <a:solidFill>
                  <a:srgbClr val="FFFFFF"/>
                </a:solidFill>
                <a:ea typeface="ＭＳ Ｐゴシック" charset="0"/>
                <a:cs typeface="Gill Sans" charset="0"/>
              </a:rPr>
              <a:t>Projeto</a:t>
            </a:r>
          </a:p>
        </p:txBody>
      </p:sp>
      <p:sp>
        <p:nvSpPr>
          <p:cNvPr id="16396" name="Rectangle 12">
            <a:extLst>
              <a:ext uri="{FF2B5EF4-FFF2-40B4-BE49-F238E27FC236}">
                <a16:creationId xmlns:a16="http://schemas.microsoft.com/office/drawing/2014/main" id="{0718DE49-8A13-49D5-914C-4D47BB00D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962" y="1774267"/>
            <a:ext cx="1785787" cy="541497"/>
          </a:xfrm>
          <a:prstGeom prst="rect">
            <a:avLst/>
          </a:prstGeom>
          <a:solidFill>
            <a:srgbClr val="00CCFF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1452" b="1">
                <a:solidFill>
                  <a:srgbClr val="FFFFFF"/>
                </a:solidFill>
              </a:rPr>
              <a:t>Código</a:t>
            </a:r>
          </a:p>
        </p:txBody>
      </p:sp>
      <p:sp>
        <p:nvSpPr>
          <p:cNvPr id="16397" name="Rectangle 13">
            <a:extLst>
              <a:ext uri="{FF2B5EF4-FFF2-40B4-BE49-F238E27FC236}">
                <a16:creationId xmlns:a16="http://schemas.microsoft.com/office/drawing/2014/main" id="{14549BFC-1AE5-4662-997F-AAA5191AA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568" y="1774267"/>
            <a:ext cx="1785787" cy="541497"/>
          </a:xfrm>
          <a:prstGeom prst="rect">
            <a:avLst/>
          </a:prstGeom>
          <a:solidFill>
            <a:srgbClr val="3366FF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</a:tabLst>
              <a:defRPr/>
            </a:pPr>
            <a:r>
              <a:rPr lang="en-GB" sz="1452" b="1">
                <a:solidFill>
                  <a:srgbClr val="FFFFFF"/>
                </a:solidFill>
                <a:ea typeface="ＭＳ Ｐゴシック" charset="0"/>
                <a:cs typeface="Gill Sans" charset="0"/>
              </a:rPr>
              <a:t>Teste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>
            <a:extLst>
              <a:ext uri="{FF2B5EF4-FFF2-40B4-BE49-F238E27FC236}">
                <a16:creationId xmlns:a16="http://schemas.microsoft.com/office/drawing/2014/main" id="{F3E78209-EF64-4F86-836E-63BDB9E92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5790" y="861211"/>
            <a:ext cx="3744393" cy="1854915"/>
          </a:xfrm>
          <a:prstGeom prst="roundRect">
            <a:avLst>
              <a:gd name="adj" fmla="val 14903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D231DE05-B3D0-4E2B-8180-A96A86EC6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524" y="1425750"/>
            <a:ext cx="3125128" cy="11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Dono do produto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ScrumMaster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Equipe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DB54EA3-EC67-44CD-87C3-4405D45DE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75" y="861211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36" name="AutoShape 4">
            <a:extLst>
              <a:ext uri="{FF2B5EF4-FFF2-40B4-BE49-F238E27FC236}">
                <a16:creationId xmlns:a16="http://schemas.microsoft.com/office/drawing/2014/main" id="{C83138DA-0A03-4D98-B31B-B7710B148C2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56565" y="989385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8437" name="AutoShape 5">
            <a:extLst>
              <a:ext uri="{FF2B5EF4-FFF2-40B4-BE49-F238E27FC236}">
                <a16:creationId xmlns:a16="http://schemas.microsoft.com/office/drawing/2014/main" id="{01E878D5-3116-4441-99DB-F9E964ED4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269" y="861211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4FCA5D29-D066-41DD-8749-8B2AAE9D1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269" y="1172284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3898BD38-3E60-472D-AEA5-936B04C7B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353" y="861211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40" name="Rectangle 8">
            <a:extLst>
              <a:ext uri="{FF2B5EF4-FFF2-40B4-BE49-F238E27FC236}">
                <a16:creationId xmlns:a16="http://schemas.microsoft.com/office/drawing/2014/main" id="{2B293E97-FB79-43CE-9E19-A5E560F4E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045" y="872732"/>
            <a:ext cx="1924042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903">
                <a:solidFill>
                  <a:srgbClr val="FFFFFF"/>
                </a:solidFill>
              </a:rPr>
              <a:t>Papéis</a:t>
            </a:r>
          </a:p>
        </p:txBody>
      </p:sp>
      <p:sp>
        <p:nvSpPr>
          <p:cNvPr id="18441" name="AutoShape 9">
            <a:extLst>
              <a:ext uri="{FF2B5EF4-FFF2-40B4-BE49-F238E27FC236}">
                <a16:creationId xmlns:a16="http://schemas.microsoft.com/office/drawing/2014/main" id="{AA1122F5-6C29-4F06-82E3-8D97482CE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862" y="2324404"/>
            <a:ext cx="3744393" cy="2292721"/>
          </a:xfrm>
          <a:prstGeom prst="roundRect">
            <a:avLst>
              <a:gd name="adj" fmla="val 1206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42" name="Rectangle 10">
            <a:extLst>
              <a:ext uri="{FF2B5EF4-FFF2-40B4-BE49-F238E27FC236}">
                <a16:creationId xmlns:a16="http://schemas.microsoft.com/office/drawing/2014/main" id="{97E840FF-EA1E-43A5-8698-A93DCA329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595" y="2888944"/>
            <a:ext cx="4015142" cy="1566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Planejamento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Revisão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Retrospectiva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Reunião diária</a:t>
            </a:r>
          </a:p>
        </p:txBody>
      </p:sp>
      <p:sp>
        <p:nvSpPr>
          <p:cNvPr id="18443" name="Rectangle 11">
            <a:extLst>
              <a:ext uri="{FF2B5EF4-FFF2-40B4-BE49-F238E27FC236}">
                <a16:creationId xmlns:a16="http://schemas.microsoft.com/office/drawing/2014/main" id="{AFC8A48C-6E7D-4B95-969F-6B2DA7B19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147" y="2324404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44" name="AutoShape 12">
            <a:extLst>
              <a:ext uri="{FF2B5EF4-FFF2-40B4-BE49-F238E27FC236}">
                <a16:creationId xmlns:a16="http://schemas.microsoft.com/office/drawing/2014/main" id="{05852A74-4649-4C09-AC22-8DD5B3D91E9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068638" y="2452578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D21EC386-32B7-438F-90F5-A45CE92CF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341" y="2324404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8446" name="Rectangle 14">
            <a:extLst>
              <a:ext uri="{FF2B5EF4-FFF2-40B4-BE49-F238E27FC236}">
                <a16:creationId xmlns:a16="http://schemas.microsoft.com/office/drawing/2014/main" id="{A0BE92FB-B111-4080-9A92-B0F8C045B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341" y="2635477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47" name="Rectangle 15">
            <a:extLst>
              <a:ext uri="{FF2B5EF4-FFF2-40B4-BE49-F238E27FC236}">
                <a16:creationId xmlns:a16="http://schemas.microsoft.com/office/drawing/2014/main" id="{E588690D-A75C-430E-9C39-C669A374B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426" y="2324405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48" name="Rectangle 16">
            <a:extLst>
              <a:ext uri="{FF2B5EF4-FFF2-40B4-BE49-F238E27FC236}">
                <a16:creationId xmlns:a16="http://schemas.microsoft.com/office/drawing/2014/main" id="{82E36254-C7EA-4BBD-9458-A919F79DA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117" y="2335926"/>
            <a:ext cx="2533226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2903">
                <a:solidFill>
                  <a:srgbClr val="FFFFFF"/>
                </a:solidFill>
                <a:ea typeface="ＭＳ Ｐゴシック" charset="0"/>
                <a:cs typeface="Gill Sans" charset="0"/>
              </a:rPr>
              <a:t>Cerimônia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7AB65938-2647-4771-B982-D14617D55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0607" y="4513434"/>
            <a:ext cx="3744393" cy="1854915"/>
          </a:xfrm>
          <a:prstGeom prst="roundRect">
            <a:avLst>
              <a:gd name="adj" fmla="val 14903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50" name="Rectangle 18">
            <a:extLst>
              <a:ext uri="{FF2B5EF4-FFF2-40B4-BE49-F238E27FC236}">
                <a16:creationId xmlns:a16="http://schemas.microsoft.com/office/drawing/2014/main" id="{F0BEA95D-3015-477E-8793-D1E86CA43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341" y="5077973"/>
            <a:ext cx="3421799" cy="11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Product backlog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Sprint backlog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Burndown charts</a:t>
            </a:r>
          </a:p>
        </p:txBody>
      </p:sp>
      <p:sp>
        <p:nvSpPr>
          <p:cNvPr id="18451" name="Rectangle 19">
            <a:extLst>
              <a:ext uri="{FF2B5EF4-FFF2-40B4-BE49-F238E27FC236}">
                <a16:creationId xmlns:a16="http://schemas.microsoft.com/office/drawing/2014/main" id="{8EAE22FD-3E4F-497C-9168-95CDDDFCF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892" y="4513434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52" name="AutoShape 20">
            <a:extLst>
              <a:ext uri="{FF2B5EF4-FFF2-40B4-BE49-F238E27FC236}">
                <a16:creationId xmlns:a16="http://schemas.microsoft.com/office/drawing/2014/main" id="{3B0CF9AB-241F-41E7-9DD1-44807964279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831383" y="4641608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8453" name="AutoShape 21">
            <a:extLst>
              <a:ext uri="{FF2B5EF4-FFF2-40B4-BE49-F238E27FC236}">
                <a16:creationId xmlns:a16="http://schemas.microsoft.com/office/drawing/2014/main" id="{92D81607-789C-4599-90D6-444947109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86" y="4513434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8454" name="Rectangle 22">
            <a:extLst>
              <a:ext uri="{FF2B5EF4-FFF2-40B4-BE49-F238E27FC236}">
                <a16:creationId xmlns:a16="http://schemas.microsoft.com/office/drawing/2014/main" id="{29E5FBA0-C385-4D84-832B-1F84189DF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86" y="4824507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55" name="Rectangle 23">
            <a:extLst>
              <a:ext uri="{FF2B5EF4-FFF2-40B4-BE49-F238E27FC236}">
                <a16:creationId xmlns:a16="http://schemas.microsoft.com/office/drawing/2014/main" id="{F441864B-AF57-4CDE-AADA-27A923A9A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171" y="4513434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8456" name="Rectangle 24">
            <a:extLst>
              <a:ext uri="{FF2B5EF4-FFF2-40B4-BE49-F238E27FC236}">
                <a16:creationId xmlns:a16="http://schemas.microsoft.com/office/drawing/2014/main" id="{4401AEC2-7A52-47EF-83E5-F0C7A0EF3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862" y="4524956"/>
            <a:ext cx="1924042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</a:tabLst>
              <a:defRPr/>
            </a:pPr>
            <a:r>
              <a:rPr lang="en-GB" sz="2903">
                <a:solidFill>
                  <a:srgbClr val="FFFFFF"/>
                </a:solidFill>
                <a:ea typeface="ＭＳ Ｐゴシック" charset="0"/>
                <a:cs typeface="Gill Sans" charset="0"/>
              </a:rPr>
              <a:t>Artefatos</a:t>
            </a:r>
          </a:p>
        </p:txBody>
      </p:sp>
      <p:sp>
        <p:nvSpPr>
          <p:cNvPr id="18457" name="Text Box 25">
            <a:extLst>
              <a:ext uri="{FF2B5EF4-FFF2-40B4-BE49-F238E27FC236}">
                <a16:creationId xmlns:a16="http://schemas.microsoft.com/office/drawing/2014/main" id="{8C7F0869-7629-48EC-8EDA-147335F3D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489" y="197302"/>
            <a:ext cx="8230465" cy="661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3992">
                <a:solidFill>
                  <a:srgbClr val="FF0000"/>
                </a:solidFill>
              </a:rPr>
              <a:t>Scrum framework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F4C62535-6420-410C-9B35-C359C6EC5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862" y="2324404"/>
            <a:ext cx="3744393" cy="2292721"/>
          </a:xfrm>
          <a:prstGeom prst="roundRect">
            <a:avLst>
              <a:gd name="adj" fmla="val 12060"/>
            </a:avLst>
          </a:prstGeom>
          <a:solidFill>
            <a:srgbClr val="CCCCCC"/>
          </a:solid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77C708A5-B98F-41CB-9CFA-87178F2A1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595" y="2888944"/>
            <a:ext cx="4015142" cy="1566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Planejamento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Revisão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Retrospectiva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Reunião diária</a:t>
            </a:r>
          </a:p>
        </p:txBody>
      </p:sp>
      <p:sp>
        <p:nvSpPr>
          <p:cNvPr id="19459" name="AutoShape 3">
            <a:extLst>
              <a:ext uri="{FF2B5EF4-FFF2-40B4-BE49-F238E27FC236}">
                <a16:creationId xmlns:a16="http://schemas.microsoft.com/office/drawing/2014/main" id="{35718A90-F760-4340-AFD8-8DB95B077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0607" y="4513434"/>
            <a:ext cx="3744393" cy="1854915"/>
          </a:xfrm>
          <a:prstGeom prst="roundRect">
            <a:avLst>
              <a:gd name="adj" fmla="val 14903"/>
            </a:avLst>
          </a:prstGeom>
          <a:solidFill>
            <a:srgbClr val="CCCCCC"/>
          </a:solid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FB19551E-D8AD-46C7-91E0-DBB1A54CA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341" y="5077973"/>
            <a:ext cx="3421799" cy="11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Product backlog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Sprint backlog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Burndown charts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4F88EB38-B9F5-4044-BEF8-4870C7122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892" y="4513434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62" name="AutoShape 6">
            <a:extLst>
              <a:ext uri="{FF2B5EF4-FFF2-40B4-BE49-F238E27FC236}">
                <a16:creationId xmlns:a16="http://schemas.microsoft.com/office/drawing/2014/main" id="{A0698E40-3488-46F2-9BFB-1C348647BBF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831383" y="4641608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9463" name="AutoShape 7">
            <a:extLst>
              <a:ext uri="{FF2B5EF4-FFF2-40B4-BE49-F238E27FC236}">
                <a16:creationId xmlns:a16="http://schemas.microsoft.com/office/drawing/2014/main" id="{DC102126-9C39-4FF8-BDA2-C03691E8C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86" y="4513434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9464" name="Rectangle 8">
            <a:extLst>
              <a:ext uri="{FF2B5EF4-FFF2-40B4-BE49-F238E27FC236}">
                <a16:creationId xmlns:a16="http://schemas.microsoft.com/office/drawing/2014/main" id="{0334C7BC-4F4A-4545-9D97-B5BE54F84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86" y="4824507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65" name="Rectangle 9">
            <a:extLst>
              <a:ext uri="{FF2B5EF4-FFF2-40B4-BE49-F238E27FC236}">
                <a16:creationId xmlns:a16="http://schemas.microsoft.com/office/drawing/2014/main" id="{51C2D458-71EA-4BA0-A3AA-426DEEEC8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171" y="4513434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66" name="Rectangle 10">
            <a:extLst>
              <a:ext uri="{FF2B5EF4-FFF2-40B4-BE49-F238E27FC236}">
                <a16:creationId xmlns:a16="http://schemas.microsoft.com/office/drawing/2014/main" id="{18A18873-6044-471A-90F6-3EA97E4CD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862" y="4524956"/>
            <a:ext cx="1924042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</a:tabLst>
              <a:defRPr/>
            </a:pPr>
            <a:r>
              <a:rPr lang="en-GB" sz="2903">
                <a:solidFill>
                  <a:srgbClr val="FFFFFF"/>
                </a:solidFill>
                <a:ea typeface="ＭＳ Ｐゴシック" charset="0"/>
                <a:cs typeface="Gill Sans" charset="0"/>
              </a:rPr>
              <a:t>Artefatos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313DE9CF-38A8-4F52-978D-0A2DA8B86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5790" y="861211"/>
            <a:ext cx="3744393" cy="1854915"/>
          </a:xfrm>
          <a:prstGeom prst="roundRect">
            <a:avLst>
              <a:gd name="adj" fmla="val 14903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68" name="Rectangle 12">
            <a:extLst>
              <a:ext uri="{FF2B5EF4-FFF2-40B4-BE49-F238E27FC236}">
                <a16:creationId xmlns:a16="http://schemas.microsoft.com/office/drawing/2014/main" id="{FF07C2DF-1D13-4356-96C9-B0EA5593A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524" y="1425750"/>
            <a:ext cx="3125128" cy="11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Dono do produto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ScrumMaster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Equipe</a:t>
            </a:r>
          </a:p>
        </p:txBody>
      </p:sp>
      <p:sp>
        <p:nvSpPr>
          <p:cNvPr id="19469" name="Rectangle 13">
            <a:extLst>
              <a:ext uri="{FF2B5EF4-FFF2-40B4-BE49-F238E27FC236}">
                <a16:creationId xmlns:a16="http://schemas.microsoft.com/office/drawing/2014/main" id="{C890E560-0FEB-4D47-AAC4-5C70813A9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75" y="861211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70" name="AutoShape 14">
            <a:extLst>
              <a:ext uri="{FF2B5EF4-FFF2-40B4-BE49-F238E27FC236}">
                <a16:creationId xmlns:a16="http://schemas.microsoft.com/office/drawing/2014/main" id="{A0702293-8DBA-41AC-A815-90EB26F8963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56565" y="989385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5F946C1E-B210-4789-A4A4-26413381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269" y="861211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9472" name="Rectangle 16">
            <a:extLst>
              <a:ext uri="{FF2B5EF4-FFF2-40B4-BE49-F238E27FC236}">
                <a16:creationId xmlns:a16="http://schemas.microsoft.com/office/drawing/2014/main" id="{31599599-A94F-446A-839E-41CE1F2DC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269" y="1172284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73" name="Rectangle 17">
            <a:extLst>
              <a:ext uri="{FF2B5EF4-FFF2-40B4-BE49-F238E27FC236}">
                <a16:creationId xmlns:a16="http://schemas.microsoft.com/office/drawing/2014/main" id="{62DDADBB-3991-491E-8ED6-14A537A11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353" y="861211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74" name="Rectangle 18">
            <a:extLst>
              <a:ext uri="{FF2B5EF4-FFF2-40B4-BE49-F238E27FC236}">
                <a16:creationId xmlns:a16="http://schemas.microsoft.com/office/drawing/2014/main" id="{A4202775-3356-43E1-B2CC-DA6E5710C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045" y="872732"/>
            <a:ext cx="1924042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903">
                <a:solidFill>
                  <a:srgbClr val="FFFFFF"/>
                </a:solidFill>
              </a:rPr>
              <a:t>Papéis</a:t>
            </a:r>
          </a:p>
        </p:txBody>
      </p:sp>
      <p:sp>
        <p:nvSpPr>
          <p:cNvPr id="19475" name="Rectangle 19">
            <a:extLst>
              <a:ext uri="{FF2B5EF4-FFF2-40B4-BE49-F238E27FC236}">
                <a16:creationId xmlns:a16="http://schemas.microsoft.com/office/drawing/2014/main" id="{DF97064B-3DD1-456B-9BDB-49C31476F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147" y="2324404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76" name="AutoShape 20">
            <a:extLst>
              <a:ext uri="{FF2B5EF4-FFF2-40B4-BE49-F238E27FC236}">
                <a16:creationId xmlns:a16="http://schemas.microsoft.com/office/drawing/2014/main" id="{5E7410A1-1EE3-467E-AB18-83C47EA0FE0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068638" y="2452578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9477" name="AutoShape 21">
            <a:extLst>
              <a:ext uri="{FF2B5EF4-FFF2-40B4-BE49-F238E27FC236}">
                <a16:creationId xmlns:a16="http://schemas.microsoft.com/office/drawing/2014/main" id="{81927FFA-4B53-448D-9FD3-99BCFDB6A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341" y="2324404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19478" name="Rectangle 22">
            <a:extLst>
              <a:ext uri="{FF2B5EF4-FFF2-40B4-BE49-F238E27FC236}">
                <a16:creationId xmlns:a16="http://schemas.microsoft.com/office/drawing/2014/main" id="{61857451-91CF-4B8F-8B2E-A5C894624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341" y="2635477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79" name="Rectangle 23">
            <a:extLst>
              <a:ext uri="{FF2B5EF4-FFF2-40B4-BE49-F238E27FC236}">
                <a16:creationId xmlns:a16="http://schemas.microsoft.com/office/drawing/2014/main" id="{5C162C7F-726F-4BE6-B6DF-8BDA15D37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426" y="2324405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19480" name="Rectangle 24">
            <a:extLst>
              <a:ext uri="{FF2B5EF4-FFF2-40B4-BE49-F238E27FC236}">
                <a16:creationId xmlns:a16="http://schemas.microsoft.com/office/drawing/2014/main" id="{6BD6AF3C-1778-4576-8C47-28D747CC5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117" y="2335926"/>
            <a:ext cx="2533226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2903">
                <a:solidFill>
                  <a:srgbClr val="FFFFFF"/>
                </a:solidFill>
                <a:ea typeface="ＭＳ Ｐゴシック" charset="0"/>
                <a:cs typeface="Gill Sans" charset="0"/>
              </a:rPr>
              <a:t>Cerimônia</a:t>
            </a:r>
          </a:p>
        </p:txBody>
      </p:sp>
      <p:sp>
        <p:nvSpPr>
          <p:cNvPr id="19481" name="Rectangle 25">
            <a:extLst>
              <a:ext uri="{FF2B5EF4-FFF2-40B4-BE49-F238E27FC236}">
                <a16:creationId xmlns:a16="http://schemas.microsoft.com/office/drawing/2014/main" id="{EE503C38-8A46-46E0-9F79-8AABF969EC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489" y="197302"/>
            <a:ext cx="8230465" cy="661029"/>
          </a:xfrm>
        </p:spPr>
        <p:txBody>
          <a:bodyPr vert="horz" lIns="34618" tIns="34618" rIns="34618" bIns="34618" rtlCol="0" anchor="ctr">
            <a:normAutofit/>
          </a:bodyPr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Scrum framework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44A84-7E5C-4353-B03C-F3F60D131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D5ACE2-A4C2-4459-B067-A86782CDD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54F822-C1FE-405C-86A2-B61A3A17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1" y="0"/>
            <a:ext cx="12125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6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4B835FD5-7B7F-4DF2-AB92-25043A9B2F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Dono do produto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A4DAD2A-2C3D-4424-995A-EAB0ACE76A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604329"/>
            <a:ext cx="8230464" cy="4444307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Define as funcionalidades do produto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Decide datas de lançamento e conteúdo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Responsável pela rentabilidade (ROI)</a:t>
            </a:r>
            <a:r>
              <a:rPr lang="ar-SA" altLang="pt-BR">
                <a:cs typeface="Arial" panose="020B0604020202020204" pitchFamily="34" charset="0"/>
              </a:rPr>
              <a:t>‏</a:t>
            </a:r>
            <a:endParaRPr lang="en-GB" altLang="pt-BR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Prioriza funcionalidades de acordo com o valor de mercado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Ajusta funcionalidades e prioridades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Aceita ou rejeita o resultado dos trabalhos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D3F6C03F-C278-40ED-9E17-FDEC284F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428" y="191542"/>
            <a:ext cx="2212072" cy="170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9219F832-CB61-413B-8B83-5A1CA0339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ScrumMaster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4690CF55-1D28-4E97-8ABA-27A976868F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604329"/>
            <a:ext cx="8230464" cy="4687693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Representa a gerência para o projeto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Responsável pela aplicação dos valores e práticas do Scrum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Remove obstáculos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Garante a plena funcionalidade e produtividade da equipe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Garante a colaboração entre os diversos papéis e funções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Escudo para interferências externas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36DF4897-ECA0-46E9-96AF-35E4A428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192" y="260668"/>
            <a:ext cx="1659054" cy="139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>
            <a:extLst>
              <a:ext uri="{FF2B5EF4-FFF2-40B4-BE49-F238E27FC236}">
                <a16:creationId xmlns:a16="http://schemas.microsoft.com/office/drawing/2014/main" id="{F630D31D-DF5F-4D16-A7C3-B73E25382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5790" y="861211"/>
            <a:ext cx="3744393" cy="1854915"/>
          </a:xfrm>
          <a:prstGeom prst="roundRect">
            <a:avLst>
              <a:gd name="adj" fmla="val 14903"/>
            </a:avLst>
          </a:prstGeom>
          <a:solidFill>
            <a:srgbClr val="CCCCCC"/>
          </a:solid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45C1D21A-0B7B-4D6E-9E55-12BADF958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524" y="1425750"/>
            <a:ext cx="3125128" cy="11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Dono do produto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ScrumMaster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Equipe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FAAC430-4F53-4E7F-8046-7540985E5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75" y="861211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56" name="AutoShape 4">
            <a:extLst>
              <a:ext uri="{FF2B5EF4-FFF2-40B4-BE49-F238E27FC236}">
                <a16:creationId xmlns:a16="http://schemas.microsoft.com/office/drawing/2014/main" id="{6FFD0C33-6948-4DEB-87A5-8ADA87C108C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56565" y="989385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23557" name="AutoShape 5">
            <a:extLst>
              <a:ext uri="{FF2B5EF4-FFF2-40B4-BE49-F238E27FC236}">
                <a16:creationId xmlns:a16="http://schemas.microsoft.com/office/drawing/2014/main" id="{2379BC6B-764B-4FA8-9CA6-223098F97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269" y="861211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2F9F5FE7-1F6F-411D-A1DE-4B4690257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269" y="1172284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EE06990C-F147-4B91-93FC-D328FB2E9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353" y="861211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60" name="Rectangle 8">
            <a:extLst>
              <a:ext uri="{FF2B5EF4-FFF2-40B4-BE49-F238E27FC236}">
                <a16:creationId xmlns:a16="http://schemas.microsoft.com/office/drawing/2014/main" id="{6916CCE7-A22A-49E0-B4C4-5472E5653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045" y="872732"/>
            <a:ext cx="1924042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903">
                <a:solidFill>
                  <a:srgbClr val="FFFFFF"/>
                </a:solidFill>
              </a:rPr>
              <a:t>Papéis</a:t>
            </a:r>
          </a:p>
        </p:txBody>
      </p:sp>
      <p:sp>
        <p:nvSpPr>
          <p:cNvPr id="23561" name="AutoShape 9">
            <a:extLst>
              <a:ext uri="{FF2B5EF4-FFF2-40B4-BE49-F238E27FC236}">
                <a16:creationId xmlns:a16="http://schemas.microsoft.com/office/drawing/2014/main" id="{CD3E9D18-2725-4DAD-99E1-F82CB24BA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862" y="2324404"/>
            <a:ext cx="3744393" cy="2292721"/>
          </a:xfrm>
          <a:prstGeom prst="roundRect">
            <a:avLst>
              <a:gd name="adj" fmla="val 1206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62" name="Rectangle 10">
            <a:extLst>
              <a:ext uri="{FF2B5EF4-FFF2-40B4-BE49-F238E27FC236}">
                <a16:creationId xmlns:a16="http://schemas.microsoft.com/office/drawing/2014/main" id="{1E815B4D-DC9A-40A1-B561-4AB392A67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595" y="2888944"/>
            <a:ext cx="4015142" cy="1566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Planejamento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Revisão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Retrospectiva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Reunião diária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B6AAFBC2-FE21-45EF-BCA9-FE9C05007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147" y="2324404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64" name="AutoShape 12">
            <a:extLst>
              <a:ext uri="{FF2B5EF4-FFF2-40B4-BE49-F238E27FC236}">
                <a16:creationId xmlns:a16="http://schemas.microsoft.com/office/drawing/2014/main" id="{D406DD99-8EF8-4D35-976A-177F328EBEB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068638" y="2452578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23565" name="AutoShape 13">
            <a:extLst>
              <a:ext uri="{FF2B5EF4-FFF2-40B4-BE49-F238E27FC236}">
                <a16:creationId xmlns:a16="http://schemas.microsoft.com/office/drawing/2014/main" id="{7D74FFFB-5894-4BF8-8465-773DE19D3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341" y="2324404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2033CE43-24B8-4C17-9B95-472F6664E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341" y="2635477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67" name="Rectangle 15">
            <a:extLst>
              <a:ext uri="{FF2B5EF4-FFF2-40B4-BE49-F238E27FC236}">
                <a16:creationId xmlns:a16="http://schemas.microsoft.com/office/drawing/2014/main" id="{B078E16C-2B36-405F-A895-74D9DF566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426" y="2324405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68" name="Rectangle 16">
            <a:extLst>
              <a:ext uri="{FF2B5EF4-FFF2-40B4-BE49-F238E27FC236}">
                <a16:creationId xmlns:a16="http://schemas.microsoft.com/office/drawing/2014/main" id="{7D9AB719-1C31-4FA2-94DD-452E8EECF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117" y="2335926"/>
            <a:ext cx="2533226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2903">
                <a:solidFill>
                  <a:srgbClr val="FFFFFF"/>
                </a:solidFill>
                <a:ea typeface="ＭＳ Ｐゴシック" charset="0"/>
                <a:cs typeface="Gill Sans" charset="0"/>
              </a:rPr>
              <a:t>Cerimônia</a:t>
            </a:r>
          </a:p>
        </p:txBody>
      </p:sp>
      <p:sp>
        <p:nvSpPr>
          <p:cNvPr id="23569" name="AutoShape 17">
            <a:extLst>
              <a:ext uri="{FF2B5EF4-FFF2-40B4-BE49-F238E27FC236}">
                <a16:creationId xmlns:a16="http://schemas.microsoft.com/office/drawing/2014/main" id="{8EB48CF5-6E85-4BA7-B71F-A204052AD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0607" y="4513434"/>
            <a:ext cx="3744393" cy="1854915"/>
          </a:xfrm>
          <a:prstGeom prst="roundRect">
            <a:avLst>
              <a:gd name="adj" fmla="val 14903"/>
            </a:avLst>
          </a:prstGeom>
          <a:solidFill>
            <a:srgbClr val="CCCCCC"/>
          </a:solid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70" name="Rectangle 18">
            <a:extLst>
              <a:ext uri="{FF2B5EF4-FFF2-40B4-BE49-F238E27FC236}">
                <a16:creationId xmlns:a16="http://schemas.microsoft.com/office/drawing/2014/main" id="{5E8795E7-52B0-43BF-B654-E050C9099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341" y="5077973"/>
            <a:ext cx="3421799" cy="11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Product backlog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Sprint backlog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Burndown charts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FD37ADFF-7DC1-41E7-93E6-F01D7A1A7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892" y="4513434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72" name="AutoShape 20">
            <a:extLst>
              <a:ext uri="{FF2B5EF4-FFF2-40B4-BE49-F238E27FC236}">
                <a16:creationId xmlns:a16="http://schemas.microsoft.com/office/drawing/2014/main" id="{27787148-7F5B-46BA-B07D-3BDC3A1BADB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831383" y="4641608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23573" name="AutoShape 21">
            <a:extLst>
              <a:ext uri="{FF2B5EF4-FFF2-40B4-BE49-F238E27FC236}">
                <a16:creationId xmlns:a16="http://schemas.microsoft.com/office/drawing/2014/main" id="{36AF379E-9412-4827-898C-3B106C66C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86" y="4513434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23574" name="Rectangle 22">
            <a:extLst>
              <a:ext uri="{FF2B5EF4-FFF2-40B4-BE49-F238E27FC236}">
                <a16:creationId xmlns:a16="http://schemas.microsoft.com/office/drawing/2014/main" id="{CED1EB7C-1C36-4A3A-B8BF-6BACD1905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86" y="4824507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75" name="Rectangle 23">
            <a:extLst>
              <a:ext uri="{FF2B5EF4-FFF2-40B4-BE49-F238E27FC236}">
                <a16:creationId xmlns:a16="http://schemas.microsoft.com/office/drawing/2014/main" id="{1372207C-7DDA-42BF-82DF-1F8FB1FCC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171" y="4513434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8FF5EDF8-8582-44ED-B1D9-FCE56F91B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862" y="4524956"/>
            <a:ext cx="1924042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</a:tabLst>
              <a:defRPr/>
            </a:pPr>
            <a:r>
              <a:rPr lang="en-GB" sz="2903">
                <a:solidFill>
                  <a:srgbClr val="FFFFFF"/>
                </a:solidFill>
                <a:ea typeface="ＭＳ Ｐゴシック" charset="0"/>
                <a:cs typeface="Gill Sans" charset="0"/>
              </a:rPr>
              <a:t>Artefatos</a:t>
            </a:r>
          </a:p>
        </p:txBody>
      </p:sp>
      <p:sp>
        <p:nvSpPr>
          <p:cNvPr id="23577" name="Text Box 25">
            <a:extLst>
              <a:ext uri="{FF2B5EF4-FFF2-40B4-BE49-F238E27FC236}">
                <a16:creationId xmlns:a16="http://schemas.microsoft.com/office/drawing/2014/main" id="{432E4330-7407-4E26-8F64-67616A398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489" y="197302"/>
            <a:ext cx="8230465" cy="661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3992">
                <a:solidFill>
                  <a:srgbClr val="FF0000"/>
                </a:solidFill>
              </a:rPr>
              <a:t>Scrum framework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D73F3455-B225-4597-A0E6-5293EBBFA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Planejamento do Sprint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56D327-7493-4CB5-9685-230A8E9674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604329"/>
            <a:ext cx="8230464" cy="4444307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A equipe seleciona itens do Product Backlog com os quais compromete-se a concluir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O Sprint Backlog é criado</a:t>
            </a:r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Tarefas identificadas e estimadas (1 a 16 horas)</a:t>
            </a:r>
            <a:r>
              <a:rPr lang="ar-SA" altLang="pt-BR">
                <a:cs typeface="Arial" panose="020B0604020202020204" pitchFamily="34" charset="0"/>
              </a:rPr>
              <a:t>‏</a:t>
            </a:r>
            <a:endParaRPr lang="en-GB" altLang="pt-BR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De forma colaborativa, não apenas feito pelo ScrumMaster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Planejamento de alto nível é considerado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318795A-6B88-4CBD-B43C-01AC0C26C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Scrum diário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8F2F028B-10F5-41F3-9185-B6E62691FF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4585" y="1784347"/>
            <a:ext cx="8230465" cy="5073653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dirty="0" err="1"/>
              <a:t>Parâmetros</a:t>
            </a:r>
            <a:endParaRPr lang="en-GB" altLang="pt-BR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dirty="0" err="1"/>
              <a:t>Diário</a:t>
            </a:r>
            <a:endParaRPr lang="en-GB" altLang="pt-BR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dirty="0"/>
              <a:t>15 </a:t>
            </a:r>
            <a:r>
              <a:rPr lang="en-GB" altLang="pt-BR" dirty="0" err="1"/>
              <a:t>minutos</a:t>
            </a:r>
            <a:endParaRPr lang="en-GB" altLang="pt-BR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dirty="0" err="1"/>
              <a:t>Todos</a:t>
            </a:r>
            <a:r>
              <a:rPr lang="en-GB" altLang="pt-BR" dirty="0"/>
              <a:t> </a:t>
            </a:r>
            <a:r>
              <a:rPr lang="en-GB" altLang="pt-BR" dirty="0" err="1"/>
              <a:t>em</a:t>
            </a:r>
            <a:r>
              <a:rPr lang="en-GB" altLang="pt-BR" dirty="0"/>
              <a:t> </a:t>
            </a:r>
            <a:r>
              <a:rPr lang="en-GB" altLang="pt-BR" dirty="0" err="1"/>
              <a:t>pé</a:t>
            </a:r>
            <a:r>
              <a:rPr lang="en-GB" altLang="pt-BR" dirty="0"/>
              <a:t>!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dirty="0" err="1"/>
              <a:t>Não</a:t>
            </a:r>
            <a:r>
              <a:rPr lang="en-GB" altLang="pt-BR" dirty="0"/>
              <a:t> é para a </a:t>
            </a:r>
            <a:r>
              <a:rPr lang="en-GB" altLang="pt-BR" dirty="0" err="1"/>
              <a:t>solução</a:t>
            </a:r>
            <a:r>
              <a:rPr lang="en-GB" altLang="pt-BR" dirty="0"/>
              <a:t> </a:t>
            </a:r>
            <a:br>
              <a:rPr lang="en-GB" altLang="pt-BR" dirty="0"/>
            </a:br>
            <a:r>
              <a:rPr lang="en-GB" altLang="pt-BR" dirty="0"/>
              <a:t>de </a:t>
            </a:r>
            <a:r>
              <a:rPr lang="en-GB" altLang="pt-BR" dirty="0" err="1"/>
              <a:t>problemas</a:t>
            </a:r>
            <a:endParaRPr lang="en-GB" altLang="pt-BR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dirty="0" err="1"/>
              <a:t>Todo</a:t>
            </a:r>
            <a:r>
              <a:rPr lang="en-GB" altLang="pt-BR" dirty="0"/>
              <a:t> </a:t>
            </a:r>
            <a:r>
              <a:rPr lang="en-GB" altLang="pt-BR" dirty="0" err="1"/>
              <a:t>mundo</a:t>
            </a:r>
            <a:r>
              <a:rPr lang="en-GB" altLang="pt-BR" dirty="0"/>
              <a:t> é </a:t>
            </a:r>
            <a:r>
              <a:rPr lang="en-GB" altLang="pt-BR" dirty="0" err="1"/>
              <a:t>convidado</a:t>
            </a:r>
            <a:endParaRPr lang="en-GB" altLang="pt-BR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dirty="0" err="1"/>
              <a:t>Apenas</a:t>
            </a:r>
            <a:r>
              <a:rPr lang="en-GB" altLang="pt-BR" dirty="0"/>
              <a:t> </a:t>
            </a:r>
            <a:r>
              <a:rPr lang="en-GB" altLang="pt-BR" dirty="0" err="1"/>
              <a:t>os</a:t>
            </a:r>
            <a:r>
              <a:rPr lang="en-GB" altLang="pt-BR" dirty="0"/>
              <a:t> </a:t>
            </a:r>
            <a:r>
              <a:rPr lang="en-GB" altLang="pt-BR" dirty="0" err="1"/>
              <a:t>membros</a:t>
            </a:r>
            <a:r>
              <a:rPr lang="en-GB" altLang="pt-BR" dirty="0"/>
              <a:t> da </a:t>
            </a:r>
            <a:r>
              <a:rPr lang="en-GB" altLang="pt-BR" dirty="0" err="1"/>
              <a:t>equipe</a:t>
            </a:r>
            <a:r>
              <a:rPr lang="en-GB" altLang="pt-BR" dirty="0"/>
              <a:t>, ScrumMaster, </a:t>
            </a:r>
            <a:r>
              <a:rPr lang="en-GB" altLang="pt-BR" dirty="0" err="1"/>
              <a:t>dono</a:t>
            </a:r>
            <a:r>
              <a:rPr lang="en-GB" altLang="pt-BR" dirty="0"/>
              <a:t> do </a:t>
            </a:r>
            <a:r>
              <a:rPr lang="en-GB" altLang="pt-BR" dirty="0" err="1"/>
              <a:t>produto</a:t>
            </a:r>
            <a:r>
              <a:rPr lang="en-GB" altLang="pt-BR" dirty="0"/>
              <a:t> </a:t>
            </a:r>
            <a:r>
              <a:rPr lang="en-GB" altLang="pt-BR" dirty="0" err="1"/>
              <a:t>podem</a:t>
            </a:r>
            <a:r>
              <a:rPr lang="en-GB" altLang="pt-BR" dirty="0"/>
              <a:t> </a:t>
            </a:r>
            <a:r>
              <a:rPr lang="en-GB" altLang="pt-BR" dirty="0" err="1"/>
              <a:t>falar</a:t>
            </a:r>
            <a:endParaRPr lang="en-GB" altLang="pt-BR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dirty="0" err="1"/>
              <a:t>Ajuda</a:t>
            </a:r>
            <a:r>
              <a:rPr lang="en-GB" altLang="pt-BR" dirty="0"/>
              <a:t> a </a:t>
            </a:r>
            <a:r>
              <a:rPr lang="en-GB" altLang="pt-BR" dirty="0" err="1"/>
              <a:t>evitar</a:t>
            </a:r>
            <a:r>
              <a:rPr lang="en-GB" altLang="pt-BR" dirty="0"/>
              <a:t> </a:t>
            </a:r>
            <a:r>
              <a:rPr lang="en-GB" altLang="pt-BR" dirty="0" err="1"/>
              <a:t>reuniões</a:t>
            </a:r>
            <a:r>
              <a:rPr lang="en-GB" altLang="pt-BR" dirty="0"/>
              <a:t> </a:t>
            </a:r>
            <a:r>
              <a:rPr lang="en-GB" altLang="pt-BR" dirty="0" err="1"/>
              <a:t>adicionais</a:t>
            </a:r>
            <a:r>
              <a:rPr lang="en-GB" altLang="pt-BR" dirty="0"/>
              <a:t> </a:t>
            </a:r>
            <a:r>
              <a:rPr lang="en-GB" altLang="pt-BR" dirty="0" err="1"/>
              <a:t>desnecessárias</a:t>
            </a:r>
            <a:endParaRPr lang="en-GB" altLang="pt-BR" dirty="0"/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D9C5858A-5748-4DAA-88E2-3B71DC873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174" y="1277415"/>
            <a:ext cx="3744393" cy="2805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F5E2DACF-6DDC-49F5-B4FD-56C7F0F98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Três questões, para todos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2457AE8-5AC3-4C1D-9CA9-1648A2BEEC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48365" y="2585073"/>
            <a:ext cx="8230464" cy="2151586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As respostas não são um </a:t>
            </a:r>
            <a:r>
              <a:rPr lang="en-GB" altLang="en-GB"/>
              <a:t>“</a:t>
            </a:r>
            <a:r>
              <a:rPr lang="en-GB" altLang="ja-JP"/>
              <a:t>relatório</a:t>
            </a:r>
            <a:r>
              <a:rPr lang="en-GB" altLang="en-GB"/>
              <a:t>”</a:t>
            </a:r>
            <a:r>
              <a:rPr lang="en-GB" altLang="ja-JP"/>
              <a:t> para o ScrumMaster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Elas são COMPROMISSOS perante os pares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32BFEF9F-62B7-49E5-B6FC-F7B2B27E69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Revisão do Sprint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1F60BB6-9BD3-48D7-9D2B-3F7A0DC8A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604329"/>
            <a:ext cx="8230464" cy="4504793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Equipe apresenta os resultados obtidos durante o Sprint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Tipicamente, demonstração de novas funcionalidades ou sua arquitetura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Informal</a:t>
            </a:r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2 horas de preparação</a:t>
            </a:r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Sem slides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Todo o time participa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O mundo é convidado</a:t>
            </a: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775CB5BC-E63A-40E8-B5E2-34FBFB5E3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652" y="4899395"/>
            <a:ext cx="2528906" cy="1687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D9F0E1CD-45F2-435E-B6A2-2948DFFF4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98" y="3537012"/>
            <a:ext cx="2528906" cy="1687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F753B26-CF35-4AC7-A763-05EE09859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Retrospectiva do Sprint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BA95048-32F9-4C46-8A4B-514C302C22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604329"/>
            <a:ext cx="8230464" cy="4444307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Periodicamente</a:t>
            </a:r>
            <a:r>
              <a:rPr lang="en-GB" altLang="pt-BR" sz="2400" dirty="0"/>
              <a:t>, observe o que </a:t>
            </a:r>
            <a:r>
              <a:rPr lang="en-GB" altLang="pt-BR" sz="2400" dirty="0" err="1"/>
              <a:t>funciona</a:t>
            </a:r>
            <a:r>
              <a:rPr lang="en-GB" altLang="pt-BR" sz="2400" dirty="0"/>
              <a:t> e o que </a:t>
            </a:r>
            <a:r>
              <a:rPr lang="en-GB" altLang="pt-BR" sz="2400" dirty="0" err="1"/>
              <a:t>não</a:t>
            </a:r>
            <a:r>
              <a:rPr lang="en-GB" altLang="pt-BR" sz="2400" dirty="0"/>
              <a:t> </a:t>
            </a:r>
            <a:r>
              <a:rPr lang="en-GB" altLang="pt-BR" sz="2400" dirty="0" err="1"/>
              <a:t>funciona</a:t>
            </a:r>
            <a:endParaRPr lang="en-GB" altLang="pt-BR" sz="2400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Tipicamente</a:t>
            </a:r>
            <a:r>
              <a:rPr lang="en-GB" altLang="pt-BR" sz="2400" dirty="0"/>
              <a:t> de 15 a 30 </a:t>
            </a:r>
            <a:r>
              <a:rPr lang="en-GB" altLang="pt-BR" sz="2400" dirty="0" err="1"/>
              <a:t>minutos</a:t>
            </a:r>
            <a:endParaRPr lang="en-GB" altLang="pt-BR" sz="2400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Feita</a:t>
            </a:r>
            <a:r>
              <a:rPr lang="en-GB" altLang="pt-BR" sz="2400" dirty="0"/>
              <a:t> </a:t>
            </a:r>
            <a:r>
              <a:rPr lang="en-GB" altLang="pt-BR" sz="2400" dirty="0" err="1"/>
              <a:t>após</a:t>
            </a:r>
            <a:r>
              <a:rPr lang="en-GB" altLang="pt-BR" sz="2400" dirty="0"/>
              <a:t> </a:t>
            </a:r>
            <a:r>
              <a:rPr lang="en-GB" altLang="pt-BR" sz="2400" dirty="0" err="1"/>
              <a:t>cada</a:t>
            </a:r>
            <a:r>
              <a:rPr lang="en-GB" altLang="pt-BR" sz="2400" dirty="0"/>
              <a:t> Sprint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/>
              <a:t>Toda a </a:t>
            </a:r>
            <a:r>
              <a:rPr lang="en-GB" altLang="pt-BR" sz="2400" dirty="0" err="1"/>
              <a:t>equipe</a:t>
            </a:r>
            <a:r>
              <a:rPr lang="en-GB" altLang="pt-BR" sz="2400" dirty="0"/>
              <a:t> </a:t>
            </a:r>
            <a:r>
              <a:rPr lang="en-GB" altLang="pt-BR" sz="2400" dirty="0" err="1"/>
              <a:t>participa</a:t>
            </a:r>
            <a:endParaRPr lang="en-GB" altLang="pt-BR" sz="2400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/>
              <a:t>ScrumMaster</a:t>
            </a:r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Dono</a:t>
            </a:r>
            <a:r>
              <a:rPr lang="en-GB" altLang="pt-BR" sz="2400" dirty="0"/>
              <a:t> do </a:t>
            </a:r>
            <a:r>
              <a:rPr lang="en-GB" altLang="pt-BR" sz="2400" dirty="0" err="1"/>
              <a:t>produto</a:t>
            </a:r>
            <a:endParaRPr lang="en-GB" altLang="pt-BR" sz="2400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Membros</a:t>
            </a:r>
            <a:r>
              <a:rPr lang="en-GB" altLang="pt-BR" sz="2400" dirty="0"/>
              <a:t> da </a:t>
            </a:r>
            <a:r>
              <a:rPr lang="en-GB" altLang="pt-BR" sz="2400" dirty="0" err="1"/>
              <a:t>equipe</a:t>
            </a:r>
            <a:endParaRPr lang="en-GB" altLang="pt-BR" sz="2400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Clientes</a:t>
            </a:r>
            <a:r>
              <a:rPr lang="en-GB" altLang="pt-BR" sz="2400" dirty="0"/>
              <a:t> e outros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1F335A83-2BCF-4227-8BF3-10BE44DD5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Inicia, Pára, Continua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0E00F985-D294-4184-8448-7463F7A721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604329"/>
            <a:ext cx="8230464" cy="518454"/>
          </a:xfrm>
        </p:spPr>
        <p:txBody>
          <a:bodyPr/>
          <a:lstStyle/>
          <a:p>
            <a:pPr>
              <a:lnSpc>
                <a:spcPct val="98000"/>
              </a:lnSpc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n-ea"/>
              </a:rPr>
              <a:t>A equipe discute o que gostaria de:</a:t>
            </a:r>
          </a:p>
        </p:txBody>
      </p:sp>
      <p:sp>
        <p:nvSpPr>
          <p:cNvPr id="32771" name="AutoShape 3">
            <a:extLst>
              <a:ext uri="{FF2B5EF4-FFF2-40B4-BE49-F238E27FC236}">
                <a16:creationId xmlns:a16="http://schemas.microsoft.com/office/drawing/2014/main" id="{B3C056CF-A3E2-44D3-883A-8A740FECA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823" y="2236556"/>
            <a:ext cx="3467884" cy="887133"/>
          </a:xfrm>
          <a:prstGeom prst="roundRect">
            <a:avLst>
              <a:gd name="adj" fmla="val 311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3266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Iniciar a fazer</a:t>
            </a: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D355C828-AF2C-45A5-A7C2-AFBA56D9C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5101" y="3354113"/>
            <a:ext cx="3467884" cy="887133"/>
          </a:xfrm>
          <a:prstGeom prst="roundRect">
            <a:avLst>
              <a:gd name="adj" fmla="val 311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3266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Parar de fazer</a:t>
            </a:r>
          </a:p>
        </p:txBody>
      </p:sp>
      <p:sp>
        <p:nvSpPr>
          <p:cNvPr id="32773" name="AutoShape 5">
            <a:extLst>
              <a:ext uri="{FF2B5EF4-FFF2-40B4-BE49-F238E27FC236}">
                <a16:creationId xmlns:a16="http://schemas.microsoft.com/office/drawing/2014/main" id="{A76C2CC1-30D7-4A7A-B9D1-178933B60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0" y="4471670"/>
            <a:ext cx="3467884" cy="887133"/>
          </a:xfrm>
          <a:prstGeom prst="roundRect">
            <a:avLst>
              <a:gd name="adj" fmla="val 311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3266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Continuar fazendo</a:t>
            </a:r>
          </a:p>
        </p:txBody>
      </p:sp>
      <p:pic>
        <p:nvPicPr>
          <p:cNvPr id="32774" name="Picture 6">
            <a:extLst>
              <a:ext uri="{FF2B5EF4-FFF2-40B4-BE49-F238E27FC236}">
                <a16:creationId xmlns:a16="http://schemas.microsoft.com/office/drawing/2014/main" id="{D99EE4A6-570B-45B8-8601-101E28D5C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746" y="4082830"/>
            <a:ext cx="2811175" cy="244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2775" name="Rectangle 7">
            <a:extLst>
              <a:ext uri="{FF2B5EF4-FFF2-40B4-BE49-F238E27FC236}">
                <a16:creationId xmlns:a16="http://schemas.microsoft.com/office/drawing/2014/main" id="{5885E703-BF75-4C7B-9E2F-41ECE4F61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082" y="4392461"/>
            <a:ext cx="2271118" cy="15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7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177">
                <a:solidFill>
                  <a:srgbClr val="FF0000"/>
                </a:solidFill>
                <a:latin typeface="Comic Sans MS" panose="030F0702030302020204" pitchFamily="66" charset="0"/>
              </a:rPr>
              <a:t>Esta é uma das várias maneiras de se conduzir uma retrospectiva do Sprint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AutoShape 1">
            <a:extLst>
              <a:ext uri="{FF2B5EF4-FFF2-40B4-BE49-F238E27FC236}">
                <a16:creationId xmlns:a16="http://schemas.microsoft.com/office/drawing/2014/main" id="{735FEA9B-4112-43A1-B3AF-5D641006F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5790" y="861211"/>
            <a:ext cx="3744393" cy="1854915"/>
          </a:xfrm>
          <a:prstGeom prst="roundRect">
            <a:avLst>
              <a:gd name="adj" fmla="val 14903"/>
            </a:avLst>
          </a:prstGeom>
          <a:solidFill>
            <a:srgbClr val="CCCCCC"/>
          </a:solid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9ABC81A5-E750-47E7-A09B-0C658CF17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2524" y="1425750"/>
            <a:ext cx="3125128" cy="11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Dono do produto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ScrumMaster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Equipe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CB8B2A0-76A4-46D0-B74D-8CD20BB9A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75" y="861211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796" name="AutoShape 4">
            <a:extLst>
              <a:ext uri="{FF2B5EF4-FFF2-40B4-BE49-F238E27FC236}">
                <a16:creationId xmlns:a16="http://schemas.microsoft.com/office/drawing/2014/main" id="{6A7FB5DC-B131-486A-924E-E1BF6E235FD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56565" y="989385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3797" name="AutoShape 5">
            <a:extLst>
              <a:ext uri="{FF2B5EF4-FFF2-40B4-BE49-F238E27FC236}">
                <a16:creationId xmlns:a16="http://schemas.microsoft.com/office/drawing/2014/main" id="{2747863D-EF7E-416C-8F1A-302F82744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269" y="861211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269D9034-19E4-403B-B6CD-E06FB6160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269" y="1172284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799" name="Rectangle 7">
            <a:extLst>
              <a:ext uri="{FF2B5EF4-FFF2-40B4-BE49-F238E27FC236}">
                <a16:creationId xmlns:a16="http://schemas.microsoft.com/office/drawing/2014/main" id="{0D7E22AA-3BD6-4675-856F-3983DEF7D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353" y="861211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800" name="Rectangle 8">
            <a:extLst>
              <a:ext uri="{FF2B5EF4-FFF2-40B4-BE49-F238E27FC236}">
                <a16:creationId xmlns:a16="http://schemas.microsoft.com/office/drawing/2014/main" id="{69EC27E9-6553-4C4E-8AE3-0DF35DBD2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045" y="872732"/>
            <a:ext cx="1924042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903">
                <a:solidFill>
                  <a:srgbClr val="FFFFFF"/>
                </a:solidFill>
              </a:rPr>
              <a:t>Papéis</a:t>
            </a:r>
          </a:p>
        </p:txBody>
      </p:sp>
      <p:sp>
        <p:nvSpPr>
          <p:cNvPr id="33801" name="AutoShape 9">
            <a:extLst>
              <a:ext uri="{FF2B5EF4-FFF2-40B4-BE49-F238E27FC236}">
                <a16:creationId xmlns:a16="http://schemas.microsoft.com/office/drawing/2014/main" id="{FC87ECEF-F352-4E91-9B0F-34B27C29F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862" y="2324404"/>
            <a:ext cx="3744393" cy="2292721"/>
          </a:xfrm>
          <a:prstGeom prst="roundRect">
            <a:avLst>
              <a:gd name="adj" fmla="val 12060"/>
            </a:avLst>
          </a:prstGeom>
          <a:solidFill>
            <a:srgbClr val="CCCCCC"/>
          </a:solid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802" name="Rectangle 10">
            <a:extLst>
              <a:ext uri="{FF2B5EF4-FFF2-40B4-BE49-F238E27FC236}">
                <a16:creationId xmlns:a16="http://schemas.microsoft.com/office/drawing/2014/main" id="{13D4465A-AEB3-4AD3-9759-7F98C94BE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595" y="2888944"/>
            <a:ext cx="4015142" cy="1566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Planejamento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Revisão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Retrospectiva</a:t>
            </a:r>
          </a:p>
          <a:p>
            <a:pPr eaLnBrk="1">
              <a:lnSpc>
                <a:spcPct val="97000"/>
              </a:lnSpc>
              <a:buClr>
                <a:srgbClr val="FFFFFF"/>
              </a:buClr>
              <a:buSzPct val="125000"/>
              <a:buFont typeface="Gill Sans" pitchFamily="1" charset="0"/>
              <a:buChar char="•"/>
            </a:pPr>
            <a:r>
              <a:rPr lang="en-GB" altLang="pt-BR" sz="2540">
                <a:solidFill>
                  <a:srgbClr val="FFFFFF"/>
                </a:solidFill>
              </a:rPr>
              <a:t>Reunião diária</a:t>
            </a:r>
          </a:p>
        </p:txBody>
      </p:sp>
      <p:sp>
        <p:nvSpPr>
          <p:cNvPr id="33803" name="Rectangle 11">
            <a:extLst>
              <a:ext uri="{FF2B5EF4-FFF2-40B4-BE49-F238E27FC236}">
                <a16:creationId xmlns:a16="http://schemas.microsoft.com/office/drawing/2014/main" id="{51ED5515-D85B-4E70-9925-6E377A2A1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147" y="2324404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804" name="AutoShape 12">
            <a:extLst>
              <a:ext uri="{FF2B5EF4-FFF2-40B4-BE49-F238E27FC236}">
                <a16:creationId xmlns:a16="http://schemas.microsoft.com/office/drawing/2014/main" id="{71AC54A5-EE3B-4C43-A812-18E8860C9E1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068638" y="2452578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3805" name="AutoShape 13">
            <a:extLst>
              <a:ext uri="{FF2B5EF4-FFF2-40B4-BE49-F238E27FC236}">
                <a16:creationId xmlns:a16="http://schemas.microsoft.com/office/drawing/2014/main" id="{507E2699-DBC2-4E32-B7D3-F4CAEAE98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341" y="2324404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3806" name="Rectangle 14">
            <a:extLst>
              <a:ext uri="{FF2B5EF4-FFF2-40B4-BE49-F238E27FC236}">
                <a16:creationId xmlns:a16="http://schemas.microsoft.com/office/drawing/2014/main" id="{46A9861A-FA8E-42E4-894D-16A6661DB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341" y="2635477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807" name="Rectangle 15">
            <a:extLst>
              <a:ext uri="{FF2B5EF4-FFF2-40B4-BE49-F238E27FC236}">
                <a16:creationId xmlns:a16="http://schemas.microsoft.com/office/drawing/2014/main" id="{4DD6D56A-4278-4639-B463-E72A25CA4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426" y="2324405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808" name="Rectangle 16">
            <a:extLst>
              <a:ext uri="{FF2B5EF4-FFF2-40B4-BE49-F238E27FC236}">
                <a16:creationId xmlns:a16="http://schemas.microsoft.com/office/drawing/2014/main" id="{8B581F55-DDFD-4F9C-AD5D-FB64CB1A5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117" y="2335926"/>
            <a:ext cx="2533226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2903">
                <a:solidFill>
                  <a:srgbClr val="FFFFFF"/>
                </a:solidFill>
                <a:ea typeface="ＭＳ Ｐゴシック" charset="0"/>
                <a:cs typeface="Gill Sans" charset="0"/>
              </a:rPr>
              <a:t>Cerimônia</a:t>
            </a:r>
          </a:p>
        </p:txBody>
      </p:sp>
      <p:sp>
        <p:nvSpPr>
          <p:cNvPr id="33809" name="AutoShape 17">
            <a:extLst>
              <a:ext uri="{FF2B5EF4-FFF2-40B4-BE49-F238E27FC236}">
                <a16:creationId xmlns:a16="http://schemas.microsoft.com/office/drawing/2014/main" id="{2F27BB85-C6D2-4A51-BB60-5BD47DA67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0607" y="4513434"/>
            <a:ext cx="3744393" cy="1854915"/>
          </a:xfrm>
          <a:prstGeom prst="roundRect">
            <a:avLst>
              <a:gd name="adj" fmla="val 14903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810" name="Rectangle 18">
            <a:extLst>
              <a:ext uri="{FF2B5EF4-FFF2-40B4-BE49-F238E27FC236}">
                <a16:creationId xmlns:a16="http://schemas.microsoft.com/office/drawing/2014/main" id="{D960C533-D621-4CCF-A57B-2C647BAE6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341" y="5077973"/>
            <a:ext cx="3421799" cy="11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Product backlog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Sprint backlog</a:t>
            </a:r>
          </a:p>
          <a:p>
            <a:pPr hangingPunct="0">
              <a:lnSpc>
                <a:spcPct val="97000"/>
              </a:lnSpc>
              <a:buClr>
                <a:srgbClr val="FFFFFF"/>
              </a:buClr>
              <a:buSzPct val="125000"/>
              <a:buFont typeface="Gill Sans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Burndown charts</a:t>
            </a:r>
          </a:p>
        </p:txBody>
      </p:sp>
      <p:sp>
        <p:nvSpPr>
          <p:cNvPr id="33811" name="Rectangle 19">
            <a:extLst>
              <a:ext uri="{FF2B5EF4-FFF2-40B4-BE49-F238E27FC236}">
                <a16:creationId xmlns:a16="http://schemas.microsoft.com/office/drawing/2014/main" id="{95FC0E5F-A0B2-497B-958B-2C5B45ED2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892" y="4513434"/>
            <a:ext cx="1728181" cy="541497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812" name="AutoShape 20">
            <a:extLst>
              <a:ext uri="{FF2B5EF4-FFF2-40B4-BE49-F238E27FC236}">
                <a16:creationId xmlns:a16="http://schemas.microsoft.com/office/drawing/2014/main" id="{4F7873F7-4A72-479A-975D-5866135B650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831383" y="4641608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3813" name="AutoShape 21">
            <a:extLst>
              <a:ext uri="{FF2B5EF4-FFF2-40B4-BE49-F238E27FC236}">
                <a16:creationId xmlns:a16="http://schemas.microsoft.com/office/drawing/2014/main" id="{38445D5D-E01E-40E2-991A-A9C2F4E2D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86" y="4513434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3814" name="Rectangle 22">
            <a:extLst>
              <a:ext uri="{FF2B5EF4-FFF2-40B4-BE49-F238E27FC236}">
                <a16:creationId xmlns:a16="http://schemas.microsoft.com/office/drawing/2014/main" id="{3AABAB1F-5142-43BD-B031-4CB9387C0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086" y="4824507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815" name="Rectangle 23">
            <a:extLst>
              <a:ext uri="{FF2B5EF4-FFF2-40B4-BE49-F238E27FC236}">
                <a16:creationId xmlns:a16="http://schemas.microsoft.com/office/drawing/2014/main" id="{B12A5C81-E8E2-48BA-91A1-DC1042F91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171" y="4513434"/>
            <a:ext cx="564539" cy="23042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3816" name="Rectangle 24">
            <a:extLst>
              <a:ext uri="{FF2B5EF4-FFF2-40B4-BE49-F238E27FC236}">
                <a16:creationId xmlns:a16="http://schemas.microsoft.com/office/drawing/2014/main" id="{8DC76F00-B72A-4D46-9E5B-24C4C2ED8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862" y="4524956"/>
            <a:ext cx="1924042" cy="50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</a:tabLst>
              <a:defRPr/>
            </a:pPr>
            <a:r>
              <a:rPr lang="en-GB" sz="2903">
                <a:solidFill>
                  <a:srgbClr val="FFFFFF"/>
                </a:solidFill>
                <a:ea typeface="ＭＳ Ｐゴシック" charset="0"/>
                <a:cs typeface="Gill Sans" charset="0"/>
              </a:rPr>
              <a:t>Artefatos</a:t>
            </a:r>
          </a:p>
        </p:txBody>
      </p:sp>
      <p:sp>
        <p:nvSpPr>
          <p:cNvPr id="33817" name="Text Box 25">
            <a:extLst>
              <a:ext uri="{FF2B5EF4-FFF2-40B4-BE49-F238E27FC236}">
                <a16:creationId xmlns:a16="http://schemas.microsoft.com/office/drawing/2014/main" id="{961846AD-288A-4271-87DC-8CC0E3492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489" y="197302"/>
            <a:ext cx="8230465" cy="661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5pPr>
            <a:lvl6pPr marL="15367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6pPr>
            <a:lvl7pPr marL="19939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7pPr>
            <a:lvl8pPr marL="24511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8pPr>
            <a:lvl9pPr marL="2908300" indent="-215900" defTabSz="449263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DejaVu Sans" charset="0"/>
                <a:ea typeface="ＭＳ Ｐゴシック" charset="0"/>
                <a:cs typeface="DejaVu Sans" charset="0"/>
              </a:defRPr>
            </a:lvl9pPr>
          </a:lstStyle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3992">
                <a:solidFill>
                  <a:srgbClr val="FF0000"/>
                </a:solidFill>
              </a:rPr>
              <a:t>Scrum framework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27E2F-DAD7-4A62-97AE-56E87475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EA072A-25E1-451B-B8CE-06C0B6599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229168-0586-48AD-8DCA-606AE6A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74"/>
            <a:ext cx="12192000" cy="67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1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B2FB4089-0B94-4254-92E5-278C3FADE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Product Backlog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5E9476B5-973A-4AF3-A3A6-7341D4333A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06350" y="1604329"/>
            <a:ext cx="4604163" cy="4444307"/>
          </a:xfrm>
        </p:spPr>
        <p:txBody>
          <a:bodyPr>
            <a:noAutofit/>
          </a:bodyPr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</a:tabLst>
            </a:pPr>
            <a:r>
              <a:rPr lang="en-GB" altLang="pt-BR" sz="2400" dirty="0" err="1"/>
              <a:t>Os</a:t>
            </a:r>
            <a:r>
              <a:rPr lang="en-GB" altLang="pt-BR" sz="2400" dirty="0"/>
              <a:t> </a:t>
            </a:r>
            <a:r>
              <a:rPr lang="en-GB" altLang="pt-BR" sz="2400" dirty="0" err="1"/>
              <a:t>requerimentos</a:t>
            </a:r>
            <a:endParaRPr lang="en-GB" altLang="pt-BR" sz="2400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</a:tabLst>
            </a:pPr>
            <a:r>
              <a:rPr lang="en-GB" altLang="pt-BR" sz="2400" dirty="0"/>
              <a:t>Uma </a:t>
            </a:r>
            <a:r>
              <a:rPr lang="en-GB" altLang="pt-BR" sz="2400" dirty="0" err="1"/>
              <a:t>lista</a:t>
            </a:r>
            <a:r>
              <a:rPr lang="en-GB" altLang="pt-BR" sz="2400" dirty="0"/>
              <a:t> de </a:t>
            </a:r>
            <a:r>
              <a:rPr lang="en-GB" altLang="pt-BR" sz="2400" dirty="0" err="1"/>
              <a:t>todo</a:t>
            </a:r>
            <a:r>
              <a:rPr lang="en-GB" altLang="pt-BR" sz="2400" dirty="0"/>
              <a:t> o </a:t>
            </a:r>
            <a:r>
              <a:rPr lang="en-GB" altLang="pt-BR" sz="2400" dirty="0" err="1"/>
              <a:t>trabalho</a:t>
            </a:r>
            <a:r>
              <a:rPr lang="en-GB" altLang="pt-BR" sz="2400" dirty="0"/>
              <a:t> </a:t>
            </a:r>
            <a:r>
              <a:rPr lang="en-GB" altLang="pt-BR" sz="2400" dirty="0" err="1"/>
              <a:t>desejado</a:t>
            </a:r>
            <a:r>
              <a:rPr lang="en-GB" altLang="pt-BR" sz="2400" dirty="0"/>
              <a:t> no </a:t>
            </a:r>
            <a:r>
              <a:rPr lang="en-GB" altLang="pt-BR" sz="2400" dirty="0" err="1"/>
              <a:t>projeto</a:t>
            </a:r>
            <a:endParaRPr lang="en-GB" altLang="pt-BR" sz="2400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</a:tabLst>
            </a:pPr>
            <a:r>
              <a:rPr lang="en-GB" altLang="pt-BR" sz="2400" dirty="0" err="1"/>
              <a:t>Idealmente</a:t>
            </a:r>
            <a:r>
              <a:rPr lang="en-GB" altLang="pt-BR" sz="2400" dirty="0"/>
              <a:t>, </a:t>
            </a:r>
            <a:r>
              <a:rPr lang="en-GB" altLang="pt-BR" sz="2400" dirty="0" err="1"/>
              <a:t>na</a:t>
            </a:r>
            <a:r>
              <a:rPr lang="en-GB" altLang="pt-BR" sz="2400" dirty="0"/>
              <a:t> forma </a:t>
            </a:r>
            <a:r>
              <a:rPr lang="en-GB" altLang="pt-BR" sz="2400" dirty="0" err="1"/>
              <a:t>em</a:t>
            </a:r>
            <a:r>
              <a:rPr lang="en-GB" altLang="pt-BR" sz="2400" dirty="0"/>
              <a:t> que </a:t>
            </a:r>
            <a:r>
              <a:rPr lang="en-GB" altLang="pt-BR" sz="2400" dirty="0" err="1"/>
              <a:t>cada</a:t>
            </a:r>
            <a:r>
              <a:rPr lang="en-GB" altLang="pt-BR" sz="2400" dirty="0"/>
              <a:t> item </a:t>
            </a:r>
            <a:r>
              <a:rPr lang="en-GB" altLang="pt-BR" sz="2400" dirty="0" err="1"/>
              <a:t>tenha</a:t>
            </a:r>
            <a:r>
              <a:rPr lang="en-GB" altLang="pt-BR" sz="2400" dirty="0"/>
              <a:t> </a:t>
            </a:r>
            <a:r>
              <a:rPr lang="en-GB" altLang="pt-BR" sz="2400" dirty="0" err="1"/>
              <a:t>seu</a:t>
            </a:r>
            <a:r>
              <a:rPr lang="en-GB" altLang="pt-BR" sz="2400" dirty="0"/>
              <a:t> peso de </a:t>
            </a:r>
            <a:r>
              <a:rPr lang="en-GB" altLang="pt-BR" sz="2400" dirty="0" err="1"/>
              <a:t>acordo</a:t>
            </a:r>
            <a:r>
              <a:rPr lang="en-GB" altLang="pt-BR" sz="2400" dirty="0"/>
              <a:t> com a </a:t>
            </a:r>
            <a:r>
              <a:rPr lang="en-GB" altLang="pt-BR" sz="2400" dirty="0" err="1"/>
              <a:t>vontade</a:t>
            </a:r>
            <a:r>
              <a:rPr lang="en-GB" altLang="pt-BR" sz="2400" dirty="0"/>
              <a:t> do </a:t>
            </a:r>
            <a:r>
              <a:rPr lang="en-GB" altLang="pt-BR" sz="2400" dirty="0" err="1"/>
              <a:t>cliente</a:t>
            </a:r>
            <a:r>
              <a:rPr lang="en-GB" altLang="pt-BR" sz="2400" dirty="0"/>
              <a:t> </a:t>
            </a:r>
            <a:r>
              <a:rPr lang="en-GB" altLang="pt-BR" sz="2400" dirty="0" err="1"/>
              <a:t>ou</a:t>
            </a:r>
            <a:r>
              <a:rPr lang="en-GB" altLang="pt-BR" sz="2400" dirty="0"/>
              <a:t> </a:t>
            </a:r>
            <a:r>
              <a:rPr lang="en-GB" altLang="pt-BR" sz="2400" dirty="0" err="1"/>
              <a:t>usuários</a:t>
            </a:r>
            <a:endParaRPr lang="en-GB" altLang="pt-BR" sz="2400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</a:tabLst>
            </a:pPr>
            <a:r>
              <a:rPr lang="en-GB" altLang="pt-BR" sz="2400" dirty="0" err="1"/>
              <a:t>Priorizado</a:t>
            </a:r>
            <a:r>
              <a:rPr lang="en-GB" altLang="pt-BR" sz="2400" dirty="0"/>
              <a:t> </a:t>
            </a:r>
            <a:r>
              <a:rPr lang="en-GB" altLang="pt-BR" sz="2400" dirty="0" err="1"/>
              <a:t>pelo</a:t>
            </a:r>
            <a:r>
              <a:rPr lang="en-GB" altLang="pt-BR" sz="2400" dirty="0"/>
              <a:t> </a:t>
            </a:r>
            <a:r>
              <a:rPr lang="en-GB" altLang="pt-BR" sz="2400" dirty="0" err="1"/>
              <a:t>dono</a:t>
            </a:r>
            <a:r>
              <a:rPr lang="en-GB" altLang="pt-BR" sz="2400" dirty="0"/>
              <a:t> do </a:t>
            </a:r>
            <a:r>
              <a:rPr lang="en-GB" altLang="pt-BR" sz="2400" dirty="0" err="1"/>
              <a:t>produto</a:t>
            </a:r>
            <a:endParaRPr lang="en-GB" altLang="pt-BR" sz="2400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</a:tabLst>
            </a:pPr>
            <a:r>
              <a:rPr lang="en-GB" altLang="pt-BR" sz="2400" dirty="0" err="1"/>
              <a:t>Repriorizado</a:t>
            </a:r>
            <a:r>
              <a:rPr lang="en-GB" altLang="pt-BR" sz="2400" dirty="0"/>
              <a:t> no </a:t>
            </a:r>
            <a:r>
              <a:rPr lang="en-GB" altLang="pt-BR" sz="2400" dirty="0" err="1"/>
              <a:t>início</a:t>
            </a:r>
            <a:r>
              <a:rPr lang="en-GB" altLang="pt-BR" sz="2400" dirty="0"/>
              <a:t> de </a:t>
            </a:r>
            <a:r>
              <a:rPr lang="en-GB" altLang="pt-BR" sz="2400" dirty="0" err="1"/>
              <a:t>cada</a:t>
            </a:r>
            <a:r>
              <a:rPr lang="en-GB" altLang="pt-BR" sz="2400" dirty="0"/>
              <a:t> Sprint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D22C180E-1C3A-4452-9D59-D46992F6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78" y="2088220"/>
            <a:ext cx="4078508" cy="1687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0" name="Rectangle 4">
            <a:extLst>
              <a:ext uri="{FF2B5EF4-FFF2-40B4-BE49-F238E27FC236}">
                <a16:creationId xmlns:a16="http://schemas.microsoft.com/office/drawing/2014/main" id="{C84990F3-DD55-4230-A056-C58D24D12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826" y="4467349"/>
            <a:ext cx="2546187" cy="9216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359">
                <a:solidFill>
                  <a:srgbClr val="FFFFFF"/>
                </a:solidFill>
              </a:rPr>
              <a:t>Este é o Product Backlog</a:t>
            </a:r>
          </a:p>
        </p:txBody>
      </p:sp>
      <p:sp>
        <p:nvSpPr>
          <p:cNvPr id="34821" name="Line 5">
            <a:extLst>
              <a:ext uri="{FF2B5EF4-FFF2-40B4-BE49-F238E27FC236}">
                <a16:creationId xmlns:a16="http://schemas.microsoft.com/office/drawing/2014/main" id="{8EB18F42-B0A4-4C6B-A3ED-C6C03424A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2500" y="3246101"/>
            <a:ext cx="390281" cy="1382545"/>
          </a:xfrm>
          <a:prstGeom prst="line">
            <a:avLst/>
          </a:prstGeom>
          <a:noFill/>
          <a:ln w="38160">
            <a:solidFill>
              <a:srgbClr val="033F7F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B49DF06D-FB0A-4037-A7F6-8AAD637BB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8365" y="1"/>
            <a:ext cx="8230464" cy="816566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Exemplo de Product Backlog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15BD52DE-115A-404F-8144-3967BD388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2" y="855451"/>
            <a:ext cx="6035674" cy="769041"/>
          </a:xfrm>
          <a:prstGeom prst="rect">
            <a:avLst/>
          </a:prstGeom>
          <a:solidFill>
            <a:srgbClr val="3C8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Item do Backlog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F7BBF33-0766-42F8-B287-C31508F8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46" y="855451"/>
            <a:ext cx="2004690" cy="769041"/>
          </a:xfrm>
          <a:prstGeom prst="rect">
            <a:avLst/>
          </a:prstGeom>
          <a:solidFill>
            <a:srgbClr val="3C88D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2540">
                <a:solidFill>
                  <a:srgbClr val="FFFFFF"/>
                </a:solidFill>
                <a:ea typeface="ＭＳ Ｐゴシック" charset="0"/>
                <a:cs typeface="Gill Sans" charset="0"/>
              </a:rPr>
              <a:t>Estimativa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02B9D5BF-C606-42DF-874B-0AF79BABA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2" y="1624491"/>
            <a:ext cx="6035674" cy="52565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>
            <a:lvl1pPr marL="11271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177">
                <a:solidFill>
                  <a:srgbClr val="000000"/>
                </a:solidFill>
              </a:rPr>
              <a:t>Permitir que o usuário faça uma reserva</a:t>
            </a:r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E2479325-0BEA-43B5-AF71-35CC11952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46" y="1624491"/>
            <a:ext cx="2004690" cy="52565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1633">
                <a:solidFill>
                  <a:srgbClr val="000000"/>
                </a:solidFill>
                <a:ea typeface="ＭＳ Ｐゴシック" charset="0"/>
                <a:cs typeface="Gill Sans" charset="0"/>
              </a:rPr>
              <a:t>3</a:t>
            </a:r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BF68AACB-7156-4B8B-8A56-0F967035C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2" y="2150147"/>
            <a:ext cx="6035674" cy="52565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>
            <a:lvl1pPr marL="11271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177">
                <a:solidFill>
                  <a:srgbClr val="000000"/>
                </a:solidFill>
              </a:rPr>
              <a:t>Permitir que o usuário cancele a reserva</a:t>
            </a:r>
          </a:p>
        </p:txBody>
      </p:sp>
      <p:sp>
        <p:nvSpPr>
          <p:cNvPr id="35847" name="Rectangle 7">
            <a:extLst>
              <a:ext uri="{FF2B5EF4-FFF2-40B4-BE49-F238E27FC236}">
                <a16:creationId xmlns:a16="http://schemas.microsoft.com/office/drawing/2014/main" id="{A068C338-1243-40D4-883A-A1C1C3F72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46" y="2150147"/>
            <a:ext cx="2004690" cy="52565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1633">
                <a:solidFill>
                  <a:srgbClr val="000000"/>
                </a:solidFill>
                <a:ea typeface="ＭＳ Ｐゴシック" charset="0"/>
                <a:cs typeface="Gill Sans" charset="0"/>
              </a:rPr>
              <a:t>5</a:t>
            </a:r>
          </a:p>
        </p:txBody>
      </p:sp>
      <p:sp>
        <p:nvSpPr>
          <p:cNvPr id="35848" name="Rectangle 8">
            <a:extLst>
              <a:ext uri="{FF2B5EF4-FFF2-40B4-BE49-F238E27FC236}">
                <a16:creationId xmlns:a16="http://schemas.microsoft.com/office/drawing/2014/main" id="{080EDDFB-D8D8-4BE8-A46D-1105A13EF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2" y="2675801"/>
            <a:ext cx="6035674" cy="85833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marL="102253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  <a:defRPr/>
            </a:pPr>
            <a:r>
              <a:rPr lang="en-GB" sz="1633">
                <a:solidFill>
                  <a:srgbClr val="000000"/>
                </a:solidFill>
                <a:ea typeface="ＭＳ Ｐゴシック" charset="0"/>
                <a:cs typeface="Gill Sans" charset="0"/>
              </a:rPr>
              <a:t>Permitir a troca de datas da reserva</a:t>
            </a:r>
          </a:p>
        </p:txBody>
      </p:sp>
      <p:sp>
        <p:nvSpPr>
          <p:cNvPr id="35849" name="Rectangle 9">
            <a:extLst>
              <a:ext uri="{FF2B5EF4-FFF2-40B4-BE49-F238E27FC236}">
                <a16:creationId xmlns:a16="http://schemas.microsoft.com/office/drawing/2014/main" id="{9D38AEFA-F455-4B90-B117-CA2BE1C82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46" y="2675801"/>
            <a:ext cx="2004690" cy="85833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1633">
                <a:solidFill>
                  <a:srgbClr val="000000"/>
                </a:solidFill>
                <a:ea typeface="ＭＳ Ｐゴシック" charset="0"/>
                <a:cs typeface="Gill Sans" charset="0"/>
              </a:rPr>
              <a:t>3</a:t>
            </a:r>
          </a:p>
        </p:txBody>
      </p:sp>
      <p:sp>
        <p:nvSpPr>
          <p:cNvPr id="35850" name="Rectangle 10">
            <a:extLst>
              <a:ext uri="{FF2B5EF4-FFF2-40B4-BE49-F238E27FC236}">
                <a16:creationId xmlns:a16="http://schemas.microsoft.com/office/drawing/2014/main" id="{CE3BF687-1217-44D4-BEBD-B443F2DD7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2" y="3534132"/>
            <a:ext cx="6035674" cy="85833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>
            <a:lvl1pPr marL="11271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177">
                <a:solidFill>
                  <a:srgbClr val="000000"/>
                </a:solidFill>
              </a:rPr>
              <a:t>Permitir que empregadod do hotel gerem relatórios de lucratividade </a:t>
            </a:r>
          </a:p>
        </p:txBody>
      </p:sp>
      <p:sp>
        <p:nvSpPr>
          <p:cNvPr id="35851" name="Rectangle 11">
            <a:extLst>
              <a:ext uri="{FF2B5EF4-FFF2-40B4-BE49-F238E27FC236}">
                <a16:creationId xmlns:a16="http://schemas.microsoft.com/office/drawing/2014/main" id="{904C797D-DFE7-4FD0-925F-7BB478021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46" y="3534132"/>
            <a:ext cx="2004690" cy="85833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1633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  <p:sp>
        <p:nvSpPr>
          <p:cNvPr id="35852" name="Rectangle 12">
            <a:extLst>
              <a:ext uri="{FF2B5EF4-FFF2-40B4-BE49-F238E27FC236}">
                <a16:creationId xmlns:a16="http://schemas.microsoft.com/office/drawing/2014/main" id="{8FE9F910-2174-48C2-9E47-ABE27C744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2" y="4392462"/>
            <a:ext cx="6035674" cy="518454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>
            <a:lvl1pPr marL="11271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177">
                <a:solidFill>
                  <a:srgbClr val="000000"/>
                </a:solidFill>
              </a:rPr>
              <a:t>Melhorar manipulação de erros</a:t>
            </a:r>
          </a:p>
        </p:txBody>
      </p:sp>
      <p:sp>
        <p:nvSpPr>
          <p:cNvPr id="35853" name="Rectangle 13">
            <a:extLst>
              <a:ext uri="{FF2B5EF4-FFF2-40B4-BE49-F238E27FC236}">
                <a16:creationId xmlns:a16="http://schemas.microsoft.com/office/drawing/2014/main" id="{C5CA2ED4-3184-41CF-99BB-75245A425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46" y="4392462"/>
            <a:ext cx="2004690" cy="518454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1633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  <p:sp>
        <p:nvSpPr>
          <p:cNvPr id="35854" name="Rectangle 14">
            <a:extLst>
              <a:ext uri="{FF2B5EF4-FFF2-40B4-BE49-F238E27FC236}">
                <a16:creationId xmlns:a16="http://schemas.microsoft.com/office/drawing/2014/main" id="{3B699375-DF98-467C-8EB2-F3B9FB786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2" y="4910916"/>
            <a:ext cx="6035674" cy="48389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marL="102253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  <a:defRPr/>
            </a:pPr>
            <a:r>
              <a:rPr lang="en-GB" sz="1633">
                <a:solidFill>
                  <a:srgbClr val="000000"/>
                </a:solidFill>
                <a:ea typeface="ＭＳ Ｐゴシック" charset="0"/>
                <a:cs typeface="Gill Sans" charset="0"/>
              </a:rPr>
              <a:t>...</a:t>
            </a:r>
          </a:p>
        </p:txBody>
      </p:sp>
      <p:sp>
        <p:nvSpPr>
          <p:cNvPr id="35855" name="Rectangle 15">
            <a:extLst>
              <a:ext uri="{FF2B5EF4-FFF2-40B4-BE49-F238E27FC236}">
                <a16:creationId xmlns:a16="http://schemas.microsoft.com/office/drawing/2014/main" id="{5542220D-0346-4357-85D5-2C1F83146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46" y="4910916"/>
            <a:ext cx="2004690" cy="48389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1633">
                <a:solidFill>
                  <a:srgbClr val="000000"/>
                </a:solidFill>
                <a:ea typeface="ＭＳ Ｐゴシック" charset="0"/>
                <a:cs typeface="Gill Sans" charset="0"/>
              </a:rPr>
              <a:t>30</a:t>
            </a:r>
          </a:p>
        </p:txBody>
      </p:sp>
      <p:sp>
        <p:nvSpPr>
          <p:cNvPr id="35856" name="Rectangle 16">
            <a:extLst>
              <a:ext uri="{FF2B5EF4-FFF2-40B4-BE49-F238E27FC236}">
                <a16:creationId xmlns:a16="http://schemas.microsoft.com/office/drawing/2014/main" id="{AA8C7C4B-6ADA-4968-8000-4145DAAC3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172" y="5394807"/>
            <a:ext cx="6035674" cy="48389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marL="102253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</a:tabLst>
              <a:defRPr/>
            </a:pPr>
            <a:r>
              <a:rPr lang="en-GB" sz="1633">
                <a:solidFill>
                  <a:srgbClr val="000000"/>
                </a:solidFill>
                <a:ea typeface="ＭＳ Ｐゴシック" charset="0"/>
                <a:cs typeface="Gill Sans" charset="0"/>
              </a:rPr>
              <a:t>...</a:t>
            </a:r>
          </a:p>
        </p:txBody>
      </p:sp>
      <p:sp>
        <p:nvSpPr>
          <p:cNvPr id="35857" name="Rectangle 17">
            <a:extLst>
              <a:ext uri="{FF2B5EF4-FFF2-40B4-BE49-F238E27FC236}">
                <a16:creationId xmlns:a16="http://schemas.microsoft.com/office/drawing/2014/main" id="{F6180B15-A41C-4223-B298-C172EB0ED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846" y="5394807"/>
            <a:ext cx="2004690" cy="48389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4618" tIns="34618" rIns="34618" bIns="34618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</a:tabLst>
              <a:defRPr/>
            </a:pPr>
            <a:r>
              <a:rPr lang="en-GB" sz="1633">
                <a:solidFill>
                  <a:srgbClr val="000000"/>
                </a:solidFill>
                <a:ea typeface="ＭＳ Ｐゴシック" charset="0"/>
                <a:cs typeface="Gill Sans" charset="0"/>
              </a:rPr>
              <a:t>50</a:t>
            </a:r>
          </a:p>
        </p:txBody>
      </p:sp>
      <p:sp>
        <p:nvSpPr>
          <p:cNvPr id="35858" name="Line 18">
            <a:extLst>
              <a:ext uri="{FF2B5EF4-FFF2-40B4-BE49-F238E27FC236}">
                <a16:creationId xmlns:a16="http://schemas.microsoft.com/office/drawing/2014/main" id="{00C8FEBC-871F-4297-9FD6-9717B9F6E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2675801"/>
            <a:ext cx="2004690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59" name="Line 19">
            <a:extLst>
              <a:ext uri="{FF2B5EF4-FFF2-40B4-BE49-F238E27FC236}">
                <a16:creationId xmlns:a16="http://schemas.microsoft.com/office/drawing/2014/main" id="{BD8CE01D-F290-42B1-8F21-B5CF0B74318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3534131"/>
            <a:ext cx="2004690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60" name="Line 20">
            <a:extLst>
              <a:ext uri="{FF2B5EF4-FFF2-40B4-BE49-F238E27FC236}">
                <a16:creationId xmlns:a16="http://schemas.microsoft.com/office/drawing/2014/main" id="{9990AFD8-A7A7-4BFD-B57A-7C10262CC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4392461"/>
            <a:ext cx="6035674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61" name="Line 21">
            <a:extLst>
              <a:ext uri="{FF2B5EF4-FFF2-40B4-BE49-F238E27FC236}">
                <a16:creationId xmlns:a16="http://schemas.microsoft.com/office/drawing/2014/main" id="{1BFB73D7-5001-4C6B-B61B-D2A38D023CA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4392461"/>
            <a:ext cx="2004690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62" name="Line 22">
            <a:extLst>
              <a:ext uri="{FF2B5EF4-FFF2-40B4-BE49-F238E27FC236}">
                <a16:creationId xmlns:a16="http://schemas.microsoft.com/office/drawing/2014/main" id="{71F22E5A-4230-412F-83E7-A6FF2CE330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855451"/>
            <a:ext cx="1440" cy="769041"/>
          </a:xfrm>
          <a:prstGeom prst="line">
            <a:avLst/>
          </a:prstGeom>
          <a:noFill/>
          <a:ln w="25560">
            <a:solidFill>
              <a:srgbClr val="003C8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63" name="Line 23">
            <a:extLst>
              <a:ext uri="{FF2B5EF4-FFF2-40B4-BE49-F238E27FC236}">
                <a16:creationId xmlns:a16="http://schemas.microsoft.com/office/drawing/2014/main" id="{565EE3A0-BE2D-404C-81FF-410037DEC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1624491"/>
            <a:ext cx="1440" cy="525656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64" name="Line 24">
            <a:extLst>
              <a:ext uri="{FF2B5EF4-FFF2-40B4-BE49-F238E27FC236}">
                <a16:creationId xmlns:a16="http://schemas.microsoft.com/office/drawing/2014/main" id="{40BC9083-B6C3-4A6A-9CD9-D9A353EE1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2150147"/>
            <a:ext cx="1440" cy="525655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65" name="Line 25">
            <a:extLst>
              <a:ext uri="{FF2B5EF4-FFF2-40B4-BE49-F238E27FC236}">
                <a16:creationId xmlns:a16="http://schemas.microsoft.com/office/drawing/2014/main" id="{503E79EF-71B9-4E5D-922B-65D7331F18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2675801"/>
            <a:ext cx="1440" cy="85833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66" name="Line 26">
            <a:extLst>
              <a:ext uri="{FF2B5EF4-FFF2-40B4-BE49-F238E27FC236}">
                <a16:creationId xmlns:a16="http://schemas.microsoft.com/office/drawing/2014/main" id="{47278252-D109-4FFB-8ABA-A1959138A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3534132"/>
            <a:ext cx="1440" cy="85833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67" name="Line 27">
            <a:extLst>
              <a:ext uri="{FF2B5EF4-FFF2-40B4-BE49-F238E27FC236}">
                <a16:creationId xmlns:a16="http://schemas.microsoft.com/office/drawing/2014/main" id="{0C3E7BF2-BC68-4C57-88F5-425F7F9776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4392462"/>
            <a:ext cx="1440" cy="518454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68" name="Line 28">
            <a:extLst>
              <a:ext uri="{FF2B5EF4-FFF2-40B4-BE49-F238E27FC236}">
                <a16:creationId xmlns:a16="http://schemas.microsoft.com/office/drawing/2014/main" id="{D61E0468-E0E4-4769-B8BE-BA619B28B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4910916"/>
            <a:ext cx="1440" cy="48389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69" name="Line 29">
            <a:extLst>
              <a:ext uri="{FF2B5EF4-FFF2-40B4-BE49-F238E27FC236}">
                <a16:creationId xmlns:a16="http://schemas.microsoft.com/office/drawing/2014/main" id="{6FC39D14-B21B-4EB9-9F59-22724DC05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5394807"/>
            <a:ext cx="1440" cy="48389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70" name="Line 30">
            <a:extLst>
              <a:ext uri="{FF2B5EF4-FFF2-40B4-BE49-F238E27FC236}">
                <a16:creationId xmlns:a16="http://schemas.microsoft.com/office/drawing/2014/main" id="{9DB7A3A6-ED3D-45A0-AC77-79FF9647FD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4910916"/>
            <a:ext cx="6035674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71" name="Line 31">
            <a:extLst>
              <a:ext uri="{FF2B5EF4-FFF2-40B4-BE49-F238E27FC236}">
                <a16:creationId xmlns:a16="http://schemas.microsoft.com/office/drawing/2014/main" id="{146B08C2-07CF-4DC0-A9B8-3DA2D7D58E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4910916"/>
            <a:ext cx="2004690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72" name="Line 32">
            <a:extLst>
              <a:ext uri="{FF2B5EF4-FFF2-40B4-BE49-F238E27FC236}">
                <a16:creationId xmlns:a16="http://schemas.microsoft.com/office/drawing/2014/main" id="{DF85ACDF-12C1-42D8-BBD7-F7AFB089B7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5394807"/>
            <a:ext cx="6035674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73" name="Line 33">
            <a:extLst>
              <a:ext uri="{FF2B5EF4-FFF2-40B4-BE49-F238E27FC236}">
                <a16:creationId xmlns:a16="http://schemas.microsoft.com/office/drawing/2014/main" id="{16E88D0A-71BC-402B-AFF3-DC331AFB9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5394807"/>
            <a:ext cx="2004690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74" name="Line 34">
            <a:extLst>
              <a:ext uri="{FF2B5EF4-FFF2-40B4-BE49-F238E27FC236}">
                <a16:creationId xmlns:a16="http://schemas.microsoft.com/office/drawing/2014/main" id="{811BF37A-7379-41D2-8D3F-935E420AE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1624491"/>
            <a:ext cx="6035674" cy="1441"/>
          </a:xfrm>
          <a:prstGeom prst="line">
            <a:avLst/>
          </a:prstGeom>
          <a:noFill/>
          <a:ln w="25560">
            <a:solidFill>
              <a:srgbClr val="003C8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75" name="Line 35">
            <a:extLst>
              <a:ext uri="{FF2B5EF4-FFF2-40B4-BE49-F238E27FC236}">
                <a16:creationId xmlns:a16="http://schemas.microsoft.com/office/drawing/2014/main" id="{D3453636-5769-47A7-B530-928AE540E24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1624491"/>
            <a:ext cx="2004690" cy="1441"/>
          </a:xfrm>
          <a:prstGeom prst="line">
            <a:avLst/>
          </a:prstGeom>
          <a:noFill/>
          <a:ln w="25560">
            <a:solidFill>
              <a:srgbClr val="003C8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76" name="Line 36">
            <a:extLst>
              <a:ext uri="{FF2B5EF4-FFF2-40B4-BE49-F238E27FC236}">
                <a16:creationId xmlns:a16="http://schemas.microsoft.com/office/drawing/2014/main" id="{8C5DBAFC-C17D-4423-8B46-DFDEC082E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2150147"/>
            <a:ext cx="6035674" cy="144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77" name="Line 37">
            <a:extLst>
              <a:ext uri="{FF2B5EF4-FFF2-40B4-BE49-F238E27FC236}">
                <a16:creationId xmlns:a16="http://schemas.microsoft.com/office/drawing/2014/main" id="{33750767-ABC5-413C-8765-E79F0BFB161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2150147"/>
            <a:ext cx="2004690" cy="144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78" name="Line 38">
            <a:extLst>
              <a:ext uri="{FF2B5EF4-FFF2-40B4-BE49-F238E27FC236}">
                <a16:creationId xmlns:a16="http://schemas.microsoft.com/office/drawing/2014/main" id="{756898CB-863F-464A-ACE9-1B9ACB852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2675801"/>
            <a:ext cx="6035674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79" name="Line 39">
            <a:extLst>
              <a:ext uri="{FF2B5EF4-FFF2-40B4-BE49-F238E27FC236}">
                <a16:creationId xmlns:a16="http://schemas.microsoft.com/office/drawing/2014/main" id="{0C8BF698-813D-45B8-8EB6-15B8CB71F2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3534131"/>
            <a:ext cx="6035674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80" name="Line 40">
            <a:extLst>
              <a:ext uri="{FF2B5EF4-FFF2-40B4-BE49-F238E27FC236}">
                <a16:creationId xmlns:a16="http://schemas.microsoft.com/office/drawing/2014/main" id="{BB6B0390-1388-414D-A23D-5F5F834B8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3537" y="5394807"/>
            <a:ext cx="1440" cy="48389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81" name="Line 41">
            <a:extLst>
              <a:ext uri="{FF2B5EF4-FFF2-40B4-BE49-F238E27FC236}">
                <a16:creationId xmlns:a16="http://schemas.microsoft.com/office/drawing/2014/main" id="{BCDDD071-C02D-4012-B32B-C2D2AF52F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855450"/>
            <a:ext cx="2004690" cy="1441"/>
          </a:xfrm>
          <a:prstGeom prst="line">
            <a:avLst/>
          </a:prstGeom>
          <a:noFill/>
          <a:ln w="25560">
            <a:solidFill>
              <a:srgbClr val="003C8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82" name="Line 42">
            <a:extLst>
              <a:ext uri="{FF2B5EF4-FFF2-40B4-BE49-F238E27FC236}">
                <a16:creationId xmlns:a16="http://schemas.microsoft.com/office/drawing/2014/main" id="{9AC087CF-48A4-4230-9DA1-424DF43F7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5878697"/>
            <a:ext cx="6035674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83" name="Line 43">
            <a:extLst>
              <a:ext uri="{FF2B5EF4-FFF2-40B4-BE49-F238E27FC236}">
                <a16:creationId xmlns:a16="http://schemas.microsoft.com/office/drawing/2014/main" id="{952BC00F-60A1-4CCF-8734-4171437F8F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8846" y="5878697"/>
            <a:ext cx="2004690" cy="144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84" name="Line 44">
            <a:extLst>
              <a:ext uri="{FF2B5EF4-FFF2-40B4-BE49-F238E27FC236}">
                <a16:creationId xmlns:a16="http://schemas.microsoft.com/office/drawing/2014/main" id="{5D79974C-31AB-4174-9246-DCB8D9E9A4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855451"/>
            <a:ext cx="1441" cy="769041"/>
          </a:xfrm>
          <a:prstGeom prst="line">
            <a:avLst/>
          </a:prstGeom>
          <a:noFill/>
          <a:ln w="25560">
            <a:solidFill>
              <a:srgbClr val="003C8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85" name="Line 45">
            <a:extLst>
              <a:ext uri="{FF2B5EF4-FFF2-40B4-BE49-F238E27FC236}">
                <a16:creationId xmlns:a16="http://schemas.microsoft.com/office/drawing/2014/main" id="{8FC734C1-F71D-4E2A-88A2-0472F4DB2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1624491"/>
            <a:ext cx="1441" cy="525656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86" name="Line 46">
            <a:extLst>
              <a:ext uri="{FF2B5EF4-FFF2-40B4-BE49-F238E27FC236}">
                <a16:creationId xmlns:a16="http://schemas.microsoft.com/office/drawing/2014/main" id="{14346261-FE5C-4B17-84C7-FF4ED1FD1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2150147"/>
            <a:ext cx="1441" cy="525655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87" name="Line 47">
            <a:extLst>
              <a:ext uri="{FF2B5EF4-FFF2-40B4-BE49-F238E27FC236}">
                <a16:creationId xmlns:a16="http://schemas.microsoft.com/office/drawing/2014/main" id="{7B2EE68F-49A8-4327-B732-CB8D7EDF5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2675801"/>
            <a:ext cx="1441" cy="85833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88" name="Line 48">
            <a:extLst>
              <a:ext uri="{FF2B5EF4-FFF2-40B4-BE49-F238E27FC236}">
                <a16:creationId xmlns:a16="http://schemas.microsoft.com/office/drawing/2014/main" id="{DA50B073-D683-44E9-A895-D4434A2AB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3534132"/>
            <a:ext cx="1441" cy="85833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89" name="Line 49">
            <a:extLst>
              <a:ext uri="{FF2B5EF4-FFF2-40B4-BE49-F238E27FC236}">
                <a16:creationId xmlns:a16="http://schemas.microsoft.com/office/drawing/2014/main" id="{71C73CBB-108A-4CB0-B17E-1F709739B2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4392462"/>
            <a:ext cx="1441" cy="518454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90" name="Line 50">
            <a:extLst>
              <a:ext uri="{FF2B5EF4-FFF2-40B4-BE49-F238E27FC236}">
                <a16:creationId xmlns:a16="http://schemas.microsoft.com/office/drawing/2014/main" id="{E87A7FEA-847C-491C-8FC4-4B699AECE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4910916"/>
            <a:ext cx="1441" cy="48389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91" name="Line 51">
            <a:extLst>
              <a:ext uri="{FF2B5EF4-FFF2-40B4-BE49-F238E27FC236}">
                <a16:creationId xmlns:a16="http://schemas.microsoft.com/office/drawing/2014/main" id="{4B2CD24B-6E06-422A-B0F2-32E14E42D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5394807"/>
            <a:ext cx="1441" cy="48389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92" name="Line 52">
            <a:extLst>
              <a:ext uri="{FF2B5EF4-FFF2-40B4-BE49-F238E27FC236}">
                <a16:creationId xmlns:a16="http://schemas.microsoft.com/office/drawing/2014/main" id="{102675EE-5BC4-42DC-9359-F4DCD6A99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3537" y="855451"/>
            <a:ext cx="1440" cy="769041"/>
          </a:xfrm>
          <a:prstGeom prst="line">
            <a:avLst/>
          </a:prstGeom>
          <a:noFill/>
          <a:ln w="25560">
            <a:solidFill>
              <a:srgbClr val="003C8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93" name="Line 53">
            <a:extLst>
              <a:ext uri="{FF2B5EF4-FFF2-40B4-BE49-F238E27FC236}">
                <a16:creationId xmlns:a16="http://schemas.microsoft.com/office/drawing/2014/main" id="{4F0D824A-6834-472D-B88A-F07FF502B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3537" y="1624491"/>
            <a:ext cx="1440" cy="525656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94" name="Line 54">
            <a:extLst>
              <a:ext uri="{FF2B5EF4-FFF2-40B4-BE49-F238E27FC236}">
                <a16:creationId xmlns:a16="http://schemas.microsoft.com/office/drawing/2014/main" id="{0086E67A-1148-42CF-8EAC-EBE92D2F4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3537" y="2150147"/>
            <a:ext cx="1440" cy="525655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95" name="Line 55">
            <a:extLst>
              <a:ext uri="{FF2B5EF4-FFF2-40B4-BE49-F238E27FC236}">
                <a16:creationId xmlns:a16="http://schemas.microsoft.com/office/drawing/2014/main" id="{35E651FB-7403-4131-958B-46F049D4DF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3537" y="2675801"/>
            <a:ext cx="1440" cy="85833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96" name="Line 56">
            <a:extLst>
              <a:ext uri="{FF2B5EF4-FFF2-40B4-BE49-F238E27FC236}">
                <a16:creationId xmlns:a16="http://schemas.microsoft.com/office/drawing/2014/main" id="{243B03A3-5EBA-4682-BD5E-E4CAAC898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3537" y="3534132"/>
            <a:ext cx="1440" cy="85833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97" name="Line 57">
            <a:extLst>
              <a:ext uri="{FF2B5EF4-FFF2-40B4-BE49-F238E27FC236}">
                <a16:creationId xmlns:a16="http://schemas.microsoft.com/office/drawing/2014/main" id="{B4896895-F4EB-4A8D-9CA4-9F7B7C0BD7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3537" y="4392462"/>
            <a:ext cx="1440" cy="518454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98" name="Line 58">
            <a:extLst>
              <a:ext uri="{FF2B5EF4-FFF2-40B4-BE49-F238E27FC236}">
                <a16:creationId xmlns:a16="http://schemas.microsoft.com/office/drawing/2014/main" id="{BFFA327E-3E60-4D83-B0AA-2211B65975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3537" y="4910916"/>
            <a:ext cx="1440" cy="483891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5899" name="Line 59">
            <a:extLst>
              <a:ext uri="{FF2B5EF4-FFF2-40B4-BE49-F238E27FC236}">
                <a16:creationId xmlns:a16="http://schemas.microsoft.com/office/drawing/2014/main" id="{DB512987-6CCF-4F8C-BAAC-4539420E3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3172" y="855450"/>
            <a:ext cx="6035674" cy="1441"/>
          </a:xfrm>
          <a:prstGeom prst="line">
            <a:avLst/>
          </a:prstGeom>
          <a:noFill/>
          <a:ln w="25560">
            <a:solidFill>
              <a:srgbClr val="003C8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1FFB406F-258B-4749-A6A9-A2A964E90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707115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O objetivo do Sprint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DCF1F0B7-F229-4BF6-8872-82C5754030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48365" y="1103156"/>
            <a:ext cx="8230464" cy="1008106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/>
              <a:t>Breve declaração que ilustre o foco do trabalho durante o Sprint</a:t>
            </a:r>
          </a:p>
        </p:txBody>
      </p:sp>
      <p:sp>
        <p:nvSpPr>
          <p:cNvPr id="36867" name="AutoShape 3">
            <a:extLst>
              <a:ext uri="{FF2B5EF4-FFF2-40B4-BE49-F238E27FC236}">
                <a16:creationId xmlns:a16="http://schemas.microsoft.com/office/drawing/2014/main" id="{53CD1361-A557-41AB-9594-B93630722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3072" y="2903345"/>
            <a:ext cx="4447187" cy="1762745"/>
          </a:xfrm>
          <a:prstGeom prst="roundRect">
            <a:avLst>
              <a:gd name="adj" fmla="val 15685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5A831EBD-75B3-4D44-97A6-514EF49C4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878" y="2903345"/>
            <a:ext cx="2361848" cy="41476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6869" name="AutoShape 5">
            <a:extLst>
              <a:ext uri="{FF2B5EF4-FFF2-40B4-BE49-F238E27FC236}">
                <a16:creationId xmlns:a16="http://schemas.microsoft.com/office/drawing/2014/main" id="{0AFBF741-C520-4599-A134-9F149E545C4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530556" y="2904786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6870" name="AutoShape 6">
            <a:extLst>
              <a:ext uri="{FF2B5EF4-FFF2-40B4-BE49-F238E27FC236}">
                <a16:creationId xmlns:a16="http://schemas.microsoft.com/office/drawing/2014/main" id="{1D06FD2E-90A0-47A3-8296-5342DF2FA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3072" y="2903345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5E15235F-CF9C-451A-878D-7B59A2364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848" y="2868782"/>
            <a:ext cx="2857260" cy="4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359">
                <a:solidFill>
                  <a:srgbClr val="FFFFFF"/>
                </a:solidFill>
                <a:ea typeface="ＭＳ Ｐゴシック" charset="0"/>
                <a:cs typeface="Gill Sans" charset="0"/>
              </a:rPr>
              <a:t>Base de Dados</a:t>
            </a:r>
          </a:p>
        </p:txBody>
      </p:sp>
      <p:sp>
        <p:nvSpPr>
          <p:cNvPr id="36872" name="AutoShape 8">
            <a:extLst>
              <a:ext uri="{FF2B5EF4-FFF2-40B4-BE49-F238E27FC236}">
                <a16:creationId xmlns:a16="http://schemas.microsoft.com/office/drawing/2014/main" id="{78A249C7-2057-4C4E-869D-0D4AF5D9C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101" y="4113072"/>
            <a:ext cx="4447187" cy="1762745"/>
          </a:xfrm>
          <a:prstGeom prst="roundRect">
            <a:avLst>
              <a:gd name="adj" fmla="val 15685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6873" name="Rectangle 9">
            <a:extLst>
              <a:ext uri="{FF2B5EF4-FFF2-40B4-BE49-F238E27FC236}">
                <a16:creationId xmlns:a16="http://schemas.microsoft.com/office/drawing/2014/main" id="{E750DB63-932B-437E-945C-9CA85A619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907" y="4113072"/>
            <a:ext cx="2361848" cy="41476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6874" name="AutoShape 10">
            <a:extLst>
              <a:ext uri="{FF2B5EF4-FFF2-40B4-BE49-F238E27FC236}">
                <a16:creationId xmlns:a16="http://schemas.microsoft.com/office/drawing/2014/main" id="{A915AA91-9A34-4D30-A94A-5EB5ADE7580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620586" y="4114513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6875" name="AutoShape 11">
            <a:extLst>
              <a:ext uri="{FF2B5EF4-FFF2-40B4-BE49-F238E27FC236}">
                <a16:creationId xmlns:a16="http://schemas.microsoft.com/office/drawing/2014/main" id="{DE618D26-A273-4FEC-805B-E1CF66847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101" y="4113072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6876" name="Rectangle 12">
            <a:extLst>
              <a:ext uri="{FF2B5EF4-FFF2-40B4-BE49-F238E27FC236}">
                <a16:creationId xmlns:a16="http://schemas.microsoft.com/office/drawing/2014/main" id="{9182B461-BF4F-4E71-9FE6-450FE5B96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1824" y="4066987"/>
            <a:ext cx="342900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359">
                <a:solidFill>
                  <a:srgbClr val="FFFFFF"/>
                </a:solidFill>
              </a:rPr>
              <a:t>Serviços financeiros</a:t>
            </a:r>
          </a:p>
        </p:txBody>
      </p:sp>
      <p:sp>
        <p:nvSpPr>
          <p:cNvPr id="36877" name="AutoShape 13">
            <a:extLst>
              <a:ext uri="{FF2B5EF4-FFF2-40B4-BE49-F238E27FC236}">
                <a16:creationId xmlns:a16="http://schemas.microsoft.com/office/drawing/2014/main" id="{70686FA5-6F9A-4A1B-AC28-EB2142905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101" y="2027734"/>
            <a:ext cx="4447187" cy="1394066"/>
          </a:xfrm>
          <a:prstGeom prst="roundRect">
            <a:avLst>
              <a:gd name="adj" fmla="val 19833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560">
            <a:solidFill>
              <a:srgbClr val="003C83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6878" name="Rectangle 14">
            <a:extLst>
              <a:ext uri="{FF2B5EF4-FFF2-40B4-BE49-F238E27FC236}">
                <a16:creationId xmlns:a16="http://schemas.microsoft.com/office/drawing/2014/main" id="{EDF8E762-6266-4F76-906F-121C2E765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907" y="2027733"/>
            <a:ext cx="2361848" cy="414764"/>
          </a:xfrm>
          <a:prstGeom prst="rect">
            <a:avLst/>
          </a:pr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6879" name="AutoShape 15">
            <a:extLst>
              <a:ext uri="{FF2B5EF4-FFF2-40B4-BE49-F238E27FC236}">
                <a16:creationId xmlns:a16="http://schemas.microsoft.com/office/drawing/2014/main" id="{3244BFC3-5DF3-433F-A22C-3D67D4104F6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620586" y="2029174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6880" name="AutoShape 16">
            <a:extLst>
              <a:ext uri="{FF2B5EF4-FFF2-40B4-BE49-F238E27FC236}">
                <a16:creationId xmlns:a16="http://schemas.microsoft.com/office/drawing/2014/main" id="{14723FB4-3560-429A-B61D-B48544054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101" y="2027733"/>
            <a:ext cx="449327" cy="414764"/>
          </a:xfrm>
          <a:custGeom>
            <a:avLst/>
            <a:gdLst>
              <a:gd name="T0" fmla="*/ 0 w 21600"/>
              <a:gd name="T1" fmla="*/ 228600 h 21600"/>
              <a:gd name="T2" fmla="*/ 371475 w 21600"/>
              <a:gd name="T3" fmla="*/ 228600 h 21600"/>
              <a:gd name="T4" fmla="*/ 247650 w 21600"/>
              <a:gd name="T5" fmla="*/ 228600 h 21600"/>
              <a:gd name="T6" fmla="*/ 557213 w 21600"/>
              <a:gd name="T7" fmla="*/ 228600 h 21600"/>
              <a:gd name="T8" fmla="*/ 371475 w 21600"/>
              <a:gd name="T9" fmla="*/ 400050 h 21600"/>
              <a:gd name="T10" fmla="*/ 185738 w 21600"/>
              <a:gd name="T11" fmla="*/ 2286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33"/>
          </a:p>
        </p:txBody>
      </p:sp>
      <p:sp>
        <p:nvSpPr>
          <p:cNvPr id="36881" name="Rectangle 17">
            <a:extLst>
              <a:ext uri="{FF2B5EF4-FFF2-40B4-BE49-F238E27FC236}">
                <a16:creationId xmlns:a16="http://schemas.microsoft.com/office/drawing/2014/main" id="{4D88857B-5C74-4928-BD57-81CFC55FD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877" y="1993170"/>
            <a:ext cx="2857260" cy="4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</a:tabLst>
              <a:defRPr/>
            </a:pPr>
            <a:r>
              <a:rPr lang="en-GB" sz="2359">
                <a:solidFill>
                  <a:srgbClr val="FFFFFF"/>
                </a:solidFill>
                <a:ea typeface="ＭＳ Ｐゴシック" charset="0"/>
                <a:cs typeface="Gill Sans" charset="0"/>
              </a:rPr>
              <a:t>Ciências da vida</a:t>
            </a:r>
          </a:p>
        </p:txBody>
      </p:sp>
      <p:sp>
        <p:nvSpPr>
          <p:cNvPr id="36882" name="Rectangle 18">
            <a:extLst>
              <a:ext uri="{FF2B5EF4-FFF2-40B4-BE49-F238E27FC236}">
                <a16:creationId xmlns:a16="http://schemas.microsoft.com/office/drawing/2014/main" id="{FC8A6DC5-FD16-4302-A873-168A1317B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835" y="2454018"/>
            <a:ext cx="4228284" cy="82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177">
                <a:solidFill>
                  <a:srgbClr val="FFFFFF"/>
                </a:solidFill>
              </a:rPr>
              <a:t>Funcionalidades para estudos genéticos da população</a:t>
            </a:r>
          </a:p>
        </p:txBody>
      </p:sp>
      <p:sp>
        <p:nvSpPr>
          <p:cNvPr id="36883" name="Rectangle 19">
            <a:extLst>
              <a:ext uri="{FF2B5EF4-FFF2-40B4-BE49-F238E27FC236}">
                <a16:creationId xmlns:a16="http://schemas.microsoft.com/office/drawing/2014/main" id="{ADFDE85C-D1C4-4A67-92CE-8D7966ED9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835" y="4573921"/>
            <a:ext cx="4228284" cy="11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</a:tabLst>
              <a:defRPr/>
            </a:pPr>
            <a:r>
              <a:rPr lang="en-GB" sz="1633">
                <a:solidFill>
                  <a:srgbClr val="FFFFFF"/>
                </a:solidFill>
                <a:ea typeface="ＭＳ Ｐゴシック" charset="0"/>
                <a:cs typeface="Gill Sans" charset="0"/>
              </a:rPr>
              <a:t>Criar suporte para indicadores de desempenho em tempo real</a:t>
            </a:r>
          </a:p>
        </p:txBody>
      </p:sp>
      <p:sp>
        <p:nvSpPr>
          <p:cNvPr id="36884" name="Rectangle 20">
            <a:extLst>
              <a:ext uri="{FF2B5EF4-FFF2-40B4-BE49-F238E27FC236}">
                <a16:creationId xmlns:a16="http://schemas.microsoft.com/office/drawing/2014/main" id="{D66FBD0C-89BB-48CE-ACF4-DADC8ECB2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763" y="3375715"/>
            <a:ext cx="4228284" cy="119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6049" tIns="46049" rIns="46049" bIns="46049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2177">
                <a:solidFill>
                  <a:srgbClr val="FFFFFF"/>
                </a:solidFill>
              </a:rPr>
              <a:t>Fazer com que a aplicação rode no SAL Server além do PostgreSQL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D2EDF4D3-97A1-4CF3-9F3B-F8D4BD678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Gerenciando o Sprint Backlog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567E9887-97C8-497E-9CE9-6F3116C9D9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604329"/>
            <a:ext cx="8230464" cy="4444307"/>
          </a:xfrm>
        </p:spPr>
        <p:txBody>
          <a:bodyPr>
            <a:noAutofit/>
          </a:bodyPr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Cada</a:t>
            </a:r>
            <a:r>
              <a:rPr lang="en-GB" altLang="pt-BR" sz="2400" dirty="0"/>
              <a:t> </a:t>
            </a:r>
            <a:r>
              <a:rPr lang="en-GB" altLang="pt-BR" sz="2400" dirty="0" err="1"/>
              <a:t>indivíduo</a:t>
            </a:r>
            <a:r>
              <a:rPr lang="en-GB" altLang="pt-BR" sz="2400" dirty="0"/>
              <a:t> </a:t>
            </a:r>
            <a:r>
              <a:rPr lang="en-GB" altLang="pt-BR" sz="2400" dirty="0" err="1"/>
              <a:t>escolhe</a:t>
            </a:r>
            <a:r>
              <a:rPr lang="en-GB" altLang="pt-BR" sz="2400" dirty="0"/>
              <a:t> o </a:t>
            </a:r>
            <a:r>
              <a:rPr lang="en-GB" altLang="pt-BR" sz="2400" dirty="0" err="1"/>
              <a:t>trabalho</a:t>
            </a:r>
            <a:r>
              <a:rPr lang="en-GB" altLang="pt-BR" sz="2400" dirty="0"/>
              <a:t> que </a:t>
            </a:r>
            <a:r>
              <a:rPr lang="en-GB" altLang="pt-BR" sz="2400" dirty="0" err="1"/>
              <a:t>fará</a:t>
            </a:r>
            <a:endParaRPr lang="en-GB" altLang="pt-BR" sz="2400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Trabalhos</a:t>
            </a:r>
            <a:r>
              <a:rPr lang="en-GB" altLang="pt-BR" sz="2400" dirty="0"/>
              <a:t> </a:t>
            </a:r>
            <a:r>
              <a:rPr lang="en-GB" altLang="pt-BR" sz="2400" dirty="0" err="1"/>
              <a:t>nunca</a:t>
            </a:r>
            <a:r>
              <a:rPr lang="en-GB" altLang="pt-BR" sz="2400" dirty="0"/>
              <a:t> </a:t>
            </a:r>
            <a:r>
              <a:rPr lang="en-GB" altLang="pt-BR" sz="2400" dirty="0" err="1"/>
              <a:t>são</a:t>
            </a:r>
            <a:r>
              <a:rPr lang="en-GB" altLang="pt-BR" sz="2400" dirty="0"/>
              <a:t> </a:t>
            </a:r>
            <a:r>
              <a:rPr lang="en-GB" altLang="pt-BR" sz="2400" dirty="0" err="1"/>
              <a:t>atribuídos</a:t>
            </a:r>
            <a:endParaRPr lang="en-GB" altLang="pt-BR" sz="2400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Atualização</a:t>
            </a:r>
            <a:r>
              <a:rPr lang="en-GB" altLang="pt-BR" sz="2400" dirty="0"/>
              <a:t> </a:t>
            </a:r>
            <a:r>
              <a:rPr lang="en-GB" altLang="pt-BR" sz="2400" dirty="0" err="1"/>
              <a:t>diária</a:t>
            </a:r>
            <a:r>
              <a:rPr lang="en-GB" altLang="pt-BR" sz="2400" dirty="0"/>
              <a:t> da </a:t>
            </a:r>
            <a:r>
              <a:rPr lang="en-GB" altLang="pt-BR" sz="2400" dirty="0" err="1"/>
              <a:t>estimativa</a:t>
            </a:r>
            <a:r>
              <a:rPr lang="en-GB" altLang="pt-BR" sz="2400" dirty="0"/>
              <a:t> do </a:t>
            </a:r>
            <a:r>
              <a:rPr lang="en-GB" altLang="pt-BR" sz="2400" dirty="0" err="1"/>
              <a:t>trabalho</a:t>
            </a:r>
            <a:r>
              <a:rPr lang="en-GB" altLang="pt-BR" sz="2400" dirty="0"/>
              <a:t> restante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Qualquer</a:t>
            </a:r>
            <a:r>
              <a:rPr lang="en-GB" altLang="pt-BR" sz="2400" dirty="0"/>
              <a:t> </a:t>
            </a:r>
            <a:r>
              <a:rPr lang="en-GB" altLang="pt-BR" sz="2400" dirty="0" err="1"/>
              <a:t>membro</a:t>
            </a:r>
            <a:r>
              <a:rPr lang="en-GB" altLang="pt-BR" sz="2400" dirty="0"/>
              <a:t> da </a:t>
            </a:r>
            <a:r>
              <a:rPr lang="en-GB" altLang="pt-BR" sz="2400" dirty="0" err="1"/>
              <a:t>equipe</a:t>
            </a:r>
            <a:r>
              <a:rPr lang="en-GB" altLang="pt-BR" sz="2400" dirty="0"/>
              <a:t> </a:t>
            </a:r>
            <a:r>
              <a:rPr lang="en-GB" altLang="pt-BR" sz="2400" dirty="0" err="1"/>
              <a:t>pode</a:t>
            </a:r>
            <a:r>
              <a:rPr lang="en-GB" altLang="pt-BR" sz="2400" dirty="0"/>
              <a:t> </a:t>
            </a:r>
            <a:r>
              <a:rPr lang="en-GB" altLang="pt-BR" sz="2400" dirty="0" err="1"/>
              <a:t>adicionar</a:t>
            </a:r>
            <a:r>
              <a:rPr lang="en-GB" altLang="pt-BR" sz="2400" dirty="0"/>
              <a:t>, </a:t>
            </a:r>
            <a:r>
              <a:rPr lang="en-GB" altLang="pt-BR" sz="2400" dirty="0" err="1"/>
              <a:t>apagar</a:t>
            </a:r>
            <a:r>
              <a:rPr lang="en-GB" altLang="pt-BR" sz="2400" dirty="0"/>
              <a:t> </a:t>
            </a:r>
            <a:r>
              <a:rPr lang="en-GB" altLang="pt-BR" sz="2400" dirty="0" err="1"/>
              <a:t>ou</a:t>
            </a:r>
            <a:r>
              <a:rPr lang="en-GB" altLang="pt-BR" sz="2400" dirty="0"/>
              <a:t> </a:t>
            </a:r>
            <a:r>
              <a:rPr lang="en-GB" altLang="pt-BR" sz="2400" dirty="0" err="1"/>
              <a:t>mudar</a:t>
            </a:r>
            <a:r>
              <a:rPr lang="en-GB" altLang="pt-BR" sz="2400" dirty="0"/>
              <a:t> </a:t>
            </a:r>
            <a:r>
              <a:rPr lang="en-GB" altLang="pt-BR" sz="2400" dirty="0" err="1"/>
              <a:t>tarefas</a:t>
            </a:r>
            <a:endParaRPr lang="en-GB" altLang="pt-BR" sz="2400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/>
              <a:t>O </a:t>
            </a:r>
            <a:r>
              <a:rPr lang="en-GB" altLang="pt-BR" sz="2400" dirty="0" err="1"/>
              <a:t>trabalho</a:t>
            </a:r>
            <a:r>
              <a:rPr lang="en-GB" altLang="pt-BR" sz="2400" dirty="0"/>
              <a:t> </a:t>
            </a:r>
            <a:r>
              <a:rPr lang="en-GB" altLang="pt-BR" sz="2400" dirty="0" err="1"/>
              <a:t>aparece</a:t>
            </a:r>
            <a:r>
              <a:rPr lang="en-GB" altLang="pt-BR" sz="2400" dirty="0"/>
              <a:t> a </a:t>
            </a:r>
            <a:r>
              <a:rPr lang="en-GB" altLang="pt-BR" sz="2400" dirty="0" err="1"/>
              <a:t>partir</a:t>
            </a:r>
            <a:r>
              <a:rPr lang="en-GB" altLang="pt-BR" sz="2400" dirty="0"/>
              <a:t> do Sprint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/>
              <a:t>Se </a:t>
            </a:r>
            <a:r>
              <a:rPr lang="en-GB" altLang="pt-BR" sz="2400" dirty="0" err="1"/>
              <a:t>uma</a:t>
            </a:r>
            <a:r>
              <a:rPr lang="en-GB" altLang="pt-BR" sz="2400" dirty="0"/>
              <a:t> </a:t>
            </a:r>
            <a:r>
              <a:rPr lang="en-GB" altLang="pt-BR" sz="2400" dirty="0" err="1"/>
              <a:t>tarefa</a:t>
            </a:r>
            <a:r>
              <a:rPr lang="en-GB" altLang="pt-BR" sz="2400" dirty="0"/>
              <a:t> </a:t>
            </a:r>
            <a:r>
              <a:rPr lang="en-GB" altLang="pt-BR" sz="2400" dirty="0" err="1"/>
              <a:t>não</a:t>
            </a:r>
            <a:r>
              <a:rPr lang="en-GB" altLang="pt-BR" sz="2400" dirty="0"/>
              <a:t> é </a:t>
            </a:r>
            <a:r>
              <a:rPr lang="en-GB" altLang="pt-BR" sz="2400" dirty="0" err="1"/>
              <a:t>clara</a:t>
            </a:r>
            <a:r>
              <a:rPr lang="en-GB" altLang="pt-BR" sz="2400" dirty="0"/>
              <a:t>, </a:t>
            </a:r>
            <a:r>
              <a:rPr lang="en-GB" altLang="pt-BR" sz="2400" dirty="0" err="1"/>
              <a:t>defina</a:t>
            </a:r>
            <a:r>
              <a:rPr lang="en-GB" altLang="pt-BR" sz="2400" dirty="0"/>
              <a:t>-a </a:t>
            </a:r>
            <a:r>
              <a:rPr lang="en-GB" altLang="pt-BR" sz="2400" dirty="0" err="1"/>
              <a:t>como</a:t>
            </a:r>
            <a:r>
              <a:rPr lang="en-GB" altLang="pt-BR" sz="2400" dirty="0"/>
              <a:t> um item com </a:t>
            </a:r>
            <a:r>
              <a:rPr lang="en-GB" altLang="pt-BR" sz="2400" dirty="0" err="1"/>
              <a:t>uma</a:t>
            </a:r>
            <a:r>
              <a:rPr lang="en-GB" altLang="pt-BR" sz="2400" dirty="0"/>
              <a:t> </a:t>
            </a:r>
            <a:r>
              <a:rPr lang="en-GB" altLang="pt-BR" sz="2400" dirty="0" err="1"/>
              <a:t>quantidade</a:t>
            </a:r>
            <a:r>
              <a:rPr lang="en-GB" altLang="pt-BR" sz="2400" dirty="0"/>
              <a:t> </a:t>
            </a:r>
            <a:r>
              <a:rPr lang="en-GB" altLang="pt-BR" sz="2400" dirty="0" err="1"/>
              <a:t>maior</a:t>
            </a:r>
            <a:r>
              <a:rPr lang="en-GB" altLang="pt-BR" sz="2400" dirty="0"/>
              <a:t> de tempo e </a:t>
            </a:r>
            <a:r>
              <a:rPr lang="en-GB" altLang="pt-BR" sz="2400" dirty="0" err="1"/>
              <a:t>subdivida</a:t>
            </a:r>
            <a:r>
              <a:rPr lang="en-GB" altLang="pt-BR" sz="2400" dirty="0"/>
              <a:t>-a </a:t>
            </a:r>
            <a:r>
              <a:rPr lang="en-GB" altLang="pt-BR" sz="2400" dirty="0" err="1"/>
              <a:t>depois</a:t>
            </a:r>
            <a:endParaRPr lang="en-GB" altLang="pt-BR" sz="2400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Atualize</a:t>
            </a:r>
            <a:r>
              <a:rPr lang="en-GB" altLang="pt-BR" sz="2400" dirty="0"/>
              <a:t> as </a:t>
            </a:r>
            <a:r>
              <a:rPr lang="en-GB" altLang="pt-BR" sz="2400" dirty="0" err="1"/>
              <a:t>coisas</a:t>
            </a:r>
            <a:r>
              <a:rPr lang="en-GB" altLang="pt-BR" sz="2400" dirty="0"/>
              <a:t> a </a:t>
            </a:r>
            <a:r>
              <a:rPr lang="en-GB" altLang="pt-BR" sz="2400" dirty="0" err="1"/>
              <a:t>serem</a:t>
            </a:r>
            <a:r>
              <a:rPr lang="en-GB" altLang="pt-BR" sz="2400" dirty="0"/>
              <a:t> </a:t>
            </a:r>
            <a:r>
              <a:rPr lang="en-GB" altLang="pt-BR" sz="2400" dirty="0" err="1"/>
              <a:t>feitas</a:t>
            </a:r>
            <a:r>
              <a:rPr lang="en-GB" altLang="pt-BR" sz="2400" dirty="0"/>
              <a:t> </a:t>
            </a:r>
            <a:r>
              <a:rPr lang="en-GB" altLang="pt-BR" sz="2400" dirty="0" err="1"/>
              <a:t>na</a:t>
            </a:r>
            <a:r>
              <a:rPr lang="en-GB" altLang="pt-BR" sz="2400" dirty="0"/>
              <a:t> </a:t>
            </a:r>
            <a:r>
              <a:rPr lang="en-GB" altLang="pt-BR" sz="2400" dirty="0" err="1"/>
              <a:t>medida</a:t>
            </a:r>
            <a:r>
              <a:rPr lang="en-GB" altLang="pt-BR" sz="2400" dirty="0"/>
              <a:t> </a:t>
            </a:r>
            <a:r>
              <a:rPr lang="en-GB" altLang="pt-BR" sz="2400" dirty="0" err="1"/>
              <a:t>em</a:t>
            </a:r>
            <a:r>
              <a:rPr lang="en-GB" altLang="pt-BR" sz="2400" dirty="0"/>
              <a:t> que se </a:t>
            </a:r>
            <a:r>
              <a:rPr lang="en-GB" altLang="pt-BR" sz="2400" dirty="0" err="1"/>
              <a:t>tornam</a:t>
            </a:r>
            <a:r>
              <a:rPr lang="en-GB" altLang="pt-BR" sz="2400" dirty="0"/>
              <a:t> </a:t>
            </a:r>
            <a:r>
              <a:rPr lang="en-GB" altLang="pt-BR" sz="2400" dirty="0" err="1"/>
              <a:t>mais</a:t>
            </a:r>
            <a:r>
              <a:rPr lang="en-GB" altLang="pt-BR" sz="2400" dirty="0"/>
              <a:t> </a:t>
            </a:r>
            <a:r>
              <a:rPr lang="en-GB" altLang="pt-BR" sz="2400" dirty="0" err="1"/>
              <a:t>conhecidas</a:t>
            </a:r>
            <a:endParaRPr lang="en-GB" altLang="pt-BR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8006194-94DF-4506-A9A0-DB9FA3E0E9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Sprint Backlog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974F66B0-8ABE-4A52-A715-FBEFA6E76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187" y="1739703"/>
            <a:ext cx="3341151" cy="529976"/>
          </a:xfrm>
          <a:prstGeom prst="rect">
            <a:avLst/>
          </a:prstGeom>
          <a:solidFill>
            <a:srgbClr val="3C88DC"/>
          </a:solidFill>
          <a:ln w="25560">
            <a:solidFill>
              <a:srgbClr val="000000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2994">
                <a:solidFill>
                  <a:srgbClr val="FFFFFF"/>
                </a:solidFill>
                <a:ea typeface="ＭＳ Ｐゴシック" charset="0"/>
                <a:cs typeface="Gill Sans" charset="0"/>
              </a:rPr>
              <a:t>Tarefas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B23F3F20-51C7-4132-8F02-45D8BA56F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187" y="2269679"/>
            <a:ext cx="3341151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57479" bIns="57479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1814">
                <a:solidFill>
                  <a:srgbClr val="000000"/>
                </a:solidFill>
              </a:rPr>
              <a:t>Codificar interface de usuário</a:t>
            </a: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C8E68FA1-2801-48B3-9267-E27072B45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187" y="2799654"/>
            <a:ext cx="3341151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57479" bIns="57479"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DejaVu Sans" charset="0"/>
                <a:ea typeface="MS PGothic" panose="020B0600070205080204" pitchFamily="34" charset="-128"/>
              </a:defRPr>
            </a:lvl9pPr>
          </a:lstStyle>
          <a:p>
            <a:pPr eaLnBrk="1">
              <a:lnSpc>
                <a:spcPct val="98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GB" altLang="pt-BR" sz="1814">
                <a:solidFill>
                  <a:srgbClr val="000000"/>
                </a:solidFill>
              </a:rPr>
              <a:t>Codificar regra de negócio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BE7174C3-DA08-449E-A721-9DB267D8A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187" y="3329630"/>
            <a:ext cx="3341151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57479" bIns="57479" anchor="ctr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Testar</a:t>
            </a:r>
          </a:p>
        </p:txBody>
      </p:sp>
      <p:sp>
        <p:nvSpPr>
          <p:cNvPr id="38918" name="Rectangle 6">
            <a:extLst>
              <a:ext uri="{FF2B5EF4-FFF2-40B4-BE49-F238E27FC236}">
                <a16:creationId xmlns:a16="http://schemas.microsoft.com/office/drawing/2014/main" id="{86DFA7AE-54A5-4200-BC8A-16F5973B0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187" y="3859605"/>
            <a:ext cx="3341151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57479" bIns="57479" anchor="ctr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Escrever help online</a:t>
            </a:r>
          </a:p>
        </p:txBody>
      </p:sp>
      <p:sp>
        <p:nvSpPr>
          <p:cNvPr id="38919" name="Rectangle 7">
            <a:extLst>
              <a:ext uri="{FF2B5EF4-FFF2-40B4-BE49-F238E27FC236}">
                <a16:creationId xmlns:a16="http://schemas.microsoft.com/office/drawing/2014/main" id="{F13FB45C-14F0-421D-A3B4-90F0CFE38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187" y="4389581"/>
            <a:ext cx="3341151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57479" bIns="57479" anchor="ctr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Escrever a classe foo</a:t>
            </a:r>
          </a:p>
        </p:txBody>
      </p:sp>
      <p:sp>
        <p:nvSpPr>
          <p:cNvPr id="38920" name="Rectangle 8">
            <a:extLst>
              <a:ext uri="{FF2B5EF4-FFF2-40B4-BE49-F238E27FC236}">
                <a16:creationId xmlns:a16="http://schemas.microsoft.com/office/drawing/2014/main" id="{0732E04B-34CF-48D5-9B21-38291E29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338" y="1739703"/>
            <a:ext cx="921697" cy="529976"/>
          </a:xfrm>
          <a:prstGeom prst="rect">
            <a:avLst/>
          </a:prstGeom>
          <a:solidFill>
            <a:srgbClr val="3C88DC"/>
          </a:solidFill>
          <a:ln w="25560">
            <a:solidFill>
              <a:srgbClr val="000000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2994">
                <a:solidFill>
                  <a:srgbClr val="FFFFFF"/>
                </a:solidFill>
                <a:ea typeface="ＭＳ Ｐゴシック" charset="0"/>
                <a:cs typeface="Gill Sans" charset="0"/>
              </a:rPr>
              <a:t>Seg</a:t>
            </a:r>
          </a:p>
        </p:txBody>
      </p:sp>
      <p:sp>
        <p:nvSpPr>
          <p:cNvPr id="38921" name="Rectangle 9">
            <a:extLst>
              <a:ext uri="{FF2B5EF4-FFF2-40B4-BE49-F238E27FC236}">
                <a16:creationId xmlns:a16="http://schemas.microsoft.com/office/drawing/2014/main" id="{9C275D86-9779-465F-A3F5-D851C962C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338" y="2269679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  <p:sp>
        <p:nvSpPr>
          <p:cNvPr id="38922" name="Rectangle 10">
            <a:extLst>
              <a:ext uri="{FF2B5EF4-FFF2-40B4-BE49-F238E27FC236}">
                <a16:creationId xmlns:a16="http://schemas.microsoft.com/office/drawing/2014/main" id="{13980FA4-5D4A-404B-B2E7-1C2DFC4AC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338" y="2799654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16</a:t>
            </a:r>
          </a:p>
        </p:txBody>
      </p:sp>
      <p:sp>
        <p:nvSpPr>
          <p:cNvPr id="38923" name="Rectangle 11">
            <a:extLst>
              <a:ext uri="{FF2B5EF4-FFF2-40B4-BE49-F238E27FC236}">
                <a16:creationId xmlns:a16="http://schemas.microsoft.com/office/drawing/2014/main" id="{5A589F63-74C0-4DEC-8BA6-F99D26492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338" y="3329630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  <p:sp>
        <p:nvSpPr>
          <p:cNvPr id="38924" name="Rectangle 12">
            <a:extLst>
              <a:ext uri="{FF2B5EF4-FFF2-40B4-BE49-F238E27FC236}">
                <a16:creationId xmlns:a16="http://schemas.microsoft.com/office/drawing/2014/main" id="{133021B3-0307-48AA-BEC0-740C4B5F6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338" y="3859605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12</a:t>
            </a:r>
          </a:p>
        </p:txBody>
      </p:sp>
      <p:sp>
        <p:nvSpPr>
          <p:cNvPr id="38925" name="Rectangle 13">
            <a:extLst>
              <a:ext uri="{FF2B5EF4-FFF2-40B4-BE49-F238E27FC236}">
                <a16:creationId xmlns:a16="http://schemas.microsoft.com/office/drawing/2014/main" id="{AC9870DB-AD8E-4C1A-96ED-D1820B502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338" y="4389581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  <p:sp>
        <p:nvSpPr>
          <p:cNvPr id="38926" name="Rectangle 14">
            <a:extLst>
              <a:ext uri="{FF2B5EF4-FFF2-40B4-BE49-F238E27FC236}">
                <a16:creationId xmlns:a16="http://schemas.microsoft.com/office/drawing/2014/main" id="{17F06C93-B0AF-4B1A-8E2D-81697EE2A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034" y="1739703"/>
            <a:ext cx="921697" cy="529976"/>
          </a:xfrm>
          <a:prstGeom prst="rect">
            <a:avLst/>
          </a:prstGeom>
          <a:solidFill>
            <a:srgbClr val="3C88DC"/>
          </a:solidFill>
          <a:ln w="25560">
            <a:solidFill>
              <a:srgbClr val="000000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2994">
                <a:solidFill>
                  <a:srgbClr val="FFFFFF"/>
                </a:solidFill>
                <a:ea typeface="ＭＳ Ｐゴシック" charset="0"/>
                <a:cs typeface="Gill Sans" charset="0"/>
              </a:rPr>
              <a:t>Ter</a:t>
            </a:r>
          </a:p>
        </p:txBody>
      </p:sp>
      <p:sp>
        <p:nvSpPr>
          <p:cNvPr id="38927" name="Rectangle 15">
            <a:extLst>
              <a:ext uri="{FF2B5EF4-FFF2-40B4-BE49-F238E27FC236}">
                <a16:creationId xmlns:a16="http://schemas.microsoft.com/office/drawing/2014/main" id="{26A9EF84-587B-4A65-ABC2-A23C37323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034" y="2269679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4</a:t>
            </a:r>
          </a:p>
        </p:txBody>
      </p:sp>
      <p:sp>
        <p:nvSpPr>
          <p:cNvPr id="38928" name="Rectangle 16">
            <a:extLst>
              <a:ext uri="{FF2B5EF4-FFF2-40B4-BE49-F238E27FC236}">
                <a16:creationId xmlns:a16="http://schemas.microsoft.com/office/drawing/2014/main" id="{02682159-B364-4AEA-8E85-457C07AB2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034" y="2799654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12</a:t>
            </a:r>
          </a:p>
        </p:txBody>
      </p:sp>
      <p:sp>
        <p:nvSpPr>
          <p:cNvPr id="38929" name="Rectangle 17">
            <a:extLst>
              <a:ext uri="{FF2B5EF4-FFF2-40B4-BE49-F238E27FC236}">
                <a16:creationId xmlns:a16="http://schemas.microsoft.com/office/drawing/2014/main" id="{F61ED8BC-375E-4B88-8591-E711EE2B4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034" y="3329630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16</a:t>
            </a:r>
          </a:p>
        </p:txBody>
      </p:sp>
      <p:sp>
        <p:nvSpPr>
          <p:cNvPr id="38930" name="Rectangle 18">
            <a:extLst>
              <a:ext uri="{FF2B5EF4-FFF2-40B4-BE49-F238E27FC236}">
                <a16:creationId xmlns:a16="http://schemas.microsoft.com/office/drawing/2014/main" id="{058726BB-08E4-4123-97CE-D50B3F4FF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034" y="3859605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8931" name="Rectangle 19">
            <a:extLst>
              <a:ext uri="{FF2B5EF4-FFF2-40B4-BE49-F238E27FC236}">
                <a16:creationId xmlns:a16="http://schemas.microsoft.com/office/drawing/2014/main" id="{0298FC03-756F-47A0-B84D-BE8459B63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034" y="4389581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  <p:sp>
        <p:nvSpPr>
          <p:cNvPr id="38932" name="Rectangle 20">
            <a:extLst>
              <a:ext uri="{FF2B5EF4-FFF2-40B4-BE49-F238E27FC236}">
                <a16:creationId xmlns:a16="http://schemas.microsoft.com/office/drawing/2014/main" id="{84A19A8D-4BF1-4B13-85DD-F7BB10902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731" y="1739703"/>
            <a:ext cx="921697" cy="529976"/>
          </a:xfrm>
          <a:prstGeom prst="rect">
            <a:avLst/>
          </a:prstGeom>
          <a:solidFill>
            <a:srgbClr val="3C88DC"/>
          </a:solidFill>
          <a:ln w="25560">
            <a:solidFill>
              <a:srgbClr val="000000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2994">
                <a:solidFill>
                  <a:srgbClr val="FFFFFF"/>
                </a:solidFill>
                <a:ea typeface="ＭＳ Ｐゴシック" charset="0"/>
                <a:cs typeface="Gill Sans" charset="0"/>
              </a:rPr>
              <a:t>Qua</a:t>
            </a:r>
          </a:p>
        </p:txBody>
      </p:sp>
      <p:sp>
        <p:nvSpPr>
          <p:cNvPr id="38933" name="Rectangle 21">
            <a:extLst>
              <a:ext uri="{FF2B5EF4-FFF2-40B4-BE49-F238E27FC236}">
                <a16:creationId xmlns:a16="http://schemas.microsoft.com/office/drawing/2014/main" id="{0D0B1DB8-975E-4027-A04E-E67C175FF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3428" y="1739703"/>
            <a:ext cx="921697" cy="529976"/>
          </a:xfrm>
          <a:prstGeom prst="rect">
            <a:avLst/>
          </a:prstGeom>
          <a:solidFill>
            <a:srgbClr val="3C88DC"/>
          </a:solidFill>
          <a:ln w="25560">
            <a:solidFill>
              <a:srgbClr val="000000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2994">
                <a:solidFill>
                  <a:srgbClr val="FFFFFF"/>
                </a:solidFill>
                <a:ea typeface="ＭＳ Ｐゴシック" charset="0"/>
                <a:cs typeface="Gill Sans" charset="0"/>
              </a:rPr>
              <a:t>Qui</a:t>
            </a:r>
          </a:p>
        </p:txBody>
      </p:sp>
      <p:sp>
        <p:nvSpPr>
          <p:cNvPr id="38934" name="Rectangle 22">
            <a:extLst>
              <a:ext uri="{FF2B5EF4-FFF2-40B4-BE49-F238E27FC236}">
                <a16:creationId xmlns:a16="http://schemas.microsoft.com/office/drawing/2014/main" id="{8CCEF6B6-97CF-4320-A769-C2BA3BCD1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3428" y="2269679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8935" name="Rectangle 23">
            <a:extLst>
              <a:ext uri="{FF2B5EF4-FFF2-40B4-BE49-F238E27FC236}">
                <a16:creationId xmlns:a16="http://schemas.microsoft.com/office/drawing/2014/main" id="{A0CF224E-DB7B-4FFF-A3BD-D9B83973F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3428" y="2799654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4</a:t>
            </a:r>
          </a:p>
        </p:txBody>
      </p:sp>
      <p:sp>
        <p:nvSpPr>
          <p:cNvPr id="38936" name="Rectangle 24">
            <a:extLst>
              <a:ext uri="{FF2B5EF4-FFF2-40B4-BE49-F238E27FC236}">
                <a16:creationId xmlns:a16="http://schemas.microsoft.com/office/drawing/2014/main" id="{7B277EDA-E382-4E13-8BAE-DA89740F7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3428" y="3329630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11</a:t>
            </a:r>
          </a:p>
        </p:txBody>
      </p:sp>
      <p:sp>
        <p:nvSpPr>
          <p:cNvPr id="38937" name="Rectangle 25">
            <a:extLst>
              <a:ext uri="{FF2B5EF4-FFF2-40B4-BE49-F238E27FC236}">
                <a16:creationId xmlns:a16="http://schemas.microsoft.com/office/drawing/2014/main" id="{6F3AB039-13EC-4E60-9D7A-D184656BC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3428" y="3859605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8938" name="Rectangle 26">
            <a:extLst>
              <a:ext uri="{FF2B5EF4-FFF2-40B4-BE49-F238E27FC236}">
                <a16:creationId xmlns:a16="http://schemas.microsoft.com/office/drawing/2014/main" id="{85DA9955-6DB3-4481-9157-E90D4E53D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3428" y="4389581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  <p:sp>
        <p:nvSpPr>
          <p:cNvPr id="38939" name="Rectangle 27">
            <a:extLst>
              <a:ext uri="{FF2B5EF4-FFF2-40B4-BE49-F238E27FC236}">
                <a16:creationId xmlns:a16="http://schemas.microsoft.com/office/drawing/2014/main" id="{E9948694-2529-431A-8C79-8B3DC5CD3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3428" y="4919557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4</a:t>
            </a:r>
          </a:p>
        </p:txBody>
      </p:sp>
      <p:sp>
        <p:nvSpPr>
          <p:cNvPr id="38940" name="Rectangle 28">
            <a:extLst>
              <a:ext uri="{FF2B5EF4-FFF2-40B4-BE49-F238E27FC236}">
                <a16:creationId xmlns:a16="http://schemas.microsoft.com/office/drawing/2014/main" id="{7F3374ED-0561-4E09-92DD-BDD89633B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5125" y="1739703"/>
            <a:ext cx="921697" cy="529976"/>
          </a:xfrm>
          <a:prstGeom prst="rect">
            <a:avLst/>
          </a:prstGeom>
          <a:solidFill>
            <a:srgbClr val="3C88DC"/>
          </a:solidFill>
          <a:ln w="25560">
            <a:solidFill>
              <a:srgbClr val="000000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2994">
                <a:solidFill>
                  <a:srgbClr val="FFFFFF"/>
                </a:solidFill>
                <a:ea typeface="ＭＳ Ｐゴシック" charset="0"/>
                <a:cs typeface="Gill Sans" charset="0"/>
              </a:rPr>
              <a:t>Sex</a:t>
            </a:r>
          </a:p>
        </p:txBody>
      </p:sp>
      <p:sp>
        <p:nvSpPr>
          <p:cNvPr id="38941" name="Rectangle 29">
            <a:extLst>
              <a:ext uri="{FF2B5EF4-FFF2-40B4-BE49-F238E27FC236}">
                <a16:creationId xmlns:a16="http://schemas.microsoft.com/office/drawing/2014/main" id="{7FED2991-FFCF-4436-97EB-D6B2EEB6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5125" y="2269679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8942" name="Rectangle 30">
            <a:extLst>
              <a:ext uri="{FF2B5EF4-FFF2-40B4-BE49-F238E27FC236}">
                <a16:creationId xmlns:a16="http://schemas.microsoft.com/office/drawing/2014/main" id="{93F8423E-B21E-4DEA-BE01-1BD003124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5125" y="2799654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8943" name="Rectangle 31">
            <a:extLst>
              <a:ext uri="{FF2B5EF4-FFF2-40B4-BE49-F238E27FC236}">
                <a16:creationId xmlns:a16="http://schemas.microsoft.com/office/drawing/2014/main" id="{6020D9C8-5463-4918-BE83-74230134F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5125" y="3329630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  <p:sp>
        <p:nvSpPr>
          <p:cNvPr id="38944" name="Rectangle 32">
            <a:extLst>
              <a:ext uri="{FF2B5EF4-FFF2-40B4-BE49-F238E27FC236}">
                <a16:creationId xmlns:a16="http://schemas.microsoft.com/office/drawing/2014/main" id="{AA4A553E-D400-49FC-A560-395575AA4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5125" y="3859605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8945" name="Rectangle 33">
            <a:extLst>
              <a:ext uri="{FF2B5EF4-FFF2-40B4-BE49-F238E27FC236}">
                <a16:creationId xmlns:a16="http://schemas.microsoft.com/office/drawing/2014/main" id="{0A638848-4326-448C-B58F-064E55021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5125" y="4389581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  <p:sp>
        <p:nvSpPr>
          <p:cNvPr id="38946" name="Rectangle 34">
            <a:extLst>
              <a:ext uri="{FF2B5EF4-FFF2-40B4-BE49-F238E27FC236}">
                <a16:creationId xmlns:a16="http://schemas.microsoft.com/office/drawing/2014/main" id="{39EBFEF2-E0F7-46DD-B09A-4E475661F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5125" y="4919557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8947" name="Rectangle 35">
            <a:extLst>
              <a:ext uri="{FF2B5EF4-FFF2-40B4-BE49-F238E27FC236}">
                <a16:creationId xmlns:a16="http://schemas.microsoft.com/office/drawing/2014/main" id="{CF6E9E29-4720-423A-974F-89DF71FAA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187" y="4919557"/>
            <a:ext cx="3341151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57479" bIns="57479" anchor="ctr"/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Adicionar log de erros</a:t>
            </a:r>
          </a:p>
        </p:txBody>
      </p:sp>
      <p:sp>
        <p:nvSpPr>
          <p:cNvPr id="38948" name="Rectangle 36">
            <a:extLst>
              <a:ext uri="{FF2B5EF4-FFF2-40B4-BE49-F238E27FC236}">
                <a16:creationId xmlns:a16="http://schemas.microsoft.com/office/drawing/2014/main" id="{23821D90-60C4-4A41-9849-F1463D315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338" y="4919557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8949" name="Rectangle 37">
            <a:extLst>
              <a:ext uri="{FF2B5EF4-FFF2-40B4-BE49-F238E27FC236}">
                <a16:creationId xmlns:a16="http://schemas.microsoft.com/office/drawing/2014/main" id="{36A9ACEB-7659-43C9-8594-370AE8545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034" y="4919557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8950" name="Rectangle 38">
            <a:extLst>
              <a:ext uri="{FF2B5EF4-FFF2-40B4-BE49-F238E27FC236}">
                <a16:creationId xmlns:a16="http://schemas.microsoft.com/office/drawing/2014/main" id="{44A3D223-D6AA-449E-BCA1-0FA09D8A1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731" y="2269679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  <p:sp>
        <p:nvSpPr>
          <p:cNvPr id="38951" name="Rectangle 39">
            <a:extLst>
              <a:ext uri="{FF2B5EF4-FFF2-40B4-BE49-F238E27FC236}">
                <a16:creationId xmlns:a16="http://schemas.microsoft.com/office/drawing/2014/main" id="{8FF0E1E1-0BC0-4878-ADBB-1E0010FAE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731" y="2799654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10</a:t>
            </a:r>
          </a:p>
        </p:txBody>
      </p:sp>
      <p:sp>
        <p:nvSpPr>
          <p:cNvPr id="38952" name="Rectangle 40">
            <a:extLst>
              <a:ext uri="{FF2B5EF4-FFF2-40B4-BE49-F238E27FC236}">
                <a16:creationId xmlns:a16="http://schemas.microsoft.com/office/drawing/2014/main" id="{DD27CF16-D3A7-462F-BFED-97360E9C2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731" y="3329630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16</a:t>
            </a:r>
          </a:p>
        </p:txBody>
      </p:sp>
      <p:sp>
        <p:nvSpPr>
          <p:cNvPr id="38953" name="Rectangle 41">
            <a:extLst>
              <a:ext uri="{FF2B5EF4-FFF2-40B4-BE49-F238E27FC236}">
                <a16:creationId xmlns:a16="http://schemas.microsoft.com/office/drawing/2014/main" id="{5410D9A8-314D-4BAB-BCA5-071C383F5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731" y="3859605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38954" name="Rectangle 42">
            <a:extLst>
              <a:ext uri="{FF2B5EF4-FFF2-40B4-BE49-F238E27FC236}">
                <a16:creationId xmlns:a16="http://schemas.microsoft.com/office/drawing/2014/main" id="{1674F8F2-FE7F-482C-A4DD-46F8869A3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731" y="4389581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  <p:sp>
        <p:nvSpPr>
          <p:cNvPr id="38955" name="Rectangle 43">
            <a:extLst>
              <a:ext uri="{FF2B5EF4-FFF2-40B4-BE49-F238E27FC236}">
                <a16:creationId xmlns:a16="http://schemas.microsoft.com/office/drawing/2014/main" id="{F5CE1FB6-5599-4074-95B5-FA776ED56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731" y="4919557"/>
            <a:ext cx="921697" cy="529976"/>
          </a:xfrm>
          <a:prstGeom prst="rect">
            <a:avLst/>
          </a:prstGeom>
          <a:solidFill>
            <a:srgbClr val="E6E6E6"/>
          </a:solidFill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7479" tIns="57479" rIns="184194" bIns="57479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722" algn="l"/>
              </a:tabLst>
              <a:defRPr/>
            </a:pPr>
            <a:r>
              <a:rPr lang="en-GB" sz="1814">
                <a:solidFill>
                  <a:srgbClr val="000000"/>
                </a:solidFill>
                <a:ea typeface="ＭＳ Ｐゴシック" charset="0"/>
                <a:cs typeface="Gill Sans" charset="0"/>
              </a:rPr>
              <a:t>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65A98D1A-2F2F-4540-9D7E-3A4DAFF493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Burndown Chart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7736CC2F-E311-4A05-B268-79F813832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36" y="979304"/>
            <a:ext cx="8722995" cy="5142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9939" name="Rectangle 3">
            <a:extLst>
              <a:ext uri="{FF2B5EF4-FFF2-40B4-BE49-F238E27FC236}">
                <a16:creationId xmlns:a16="http://schemas.microsoft.com/office/drawing/2014/main" id="{FB4287E8-745D-432A-B46D-91238BDEEED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93541" y="3128729"/>
            <a:ext cx="3789037" cy="40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268">
                <a:solidFill>
                  <a:srgbClr val="000000"/>
                </a:solidFill>
                <a:ea typeface="ＭＳ Ｐゴシック" charset="0"/>
                <a:cs typeface="Gill Sans" charset="0"/>
              </a:rPr>
              <a:t>Horas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6AB48801-2C8F-48A0-B0A6-F23AF3117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529" y="2742048"/>
            <a:ext cx="6924247" cy="366374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360">
            <a:solidFill>
              <a:srgbClr val="8E8E8E"/>
            </a:solidFill>
            <a:miter lim="800000"/>
            <a:headEnd/>
            <a:tailEnd/>
          </a:ln>
          <a:effectLst>
            <a:outerShdw blurRad="63500" dist="50792" dir="21478145" algn="ctr" rotWithShape="0">
              <a:srgbClr val="000000">
                <a:alpha val="40033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6800F177-1CDA-42DC-872B-D1569E639B5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05790" y="4245566"/>
            <a:ext cx="2580751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Horas</a:t>
            </a:r>
          </a:p>
        </p:txBody>
      </p:sp>
      <p:sp>
        <p:nvSpPr>
          <p:cNvPr id="40963" name="Line 3">
            <a:extLst>
              <a:ext uri="{FF2B5EF4-FFF2-40B4-BE49-F238E27FC236}">
                <a16:creationId xmlns:a16="http://schemas.microsoft.com/office/drawing/2014/main" id="{34447586-A125-4BCD-9F28-0EBCE1EEFF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8311" y="5149981"/>
            <a:ext cx="5438011" cy="1441"/>
          </a:xfrm>
          <a:prstGeom prst="line">
            <a:avLst/>
          </a:prstGeom>
          <a:noFill/>
          <a:ln w="25560">
            <a:solidFill>
              <a:srgbClr val="577AB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64" name="Line 4">
            <a:extLst>
              <a:ext uri="{FF2B5EF4-FFF2-40B4-BE49-F238E27FC236}">
                <a16:creationId xmlns:a16="http://schemas.microsoft.com/office/drawing/2014/main" id="{F2C22E6C-684D-4E79-8B19-14EFD1512D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8311" y="3663745"/>
            <a:ext cx="5438011" cy="1441"/>
          </a:xfrm>
          <a:prstGeom prst="line">
            <a:avLst/>
          </a:prstGeom>
          <a:noFill/>
          <a:ln w="25560">
            <a:solidFill>
              <a:srgbClr val="577AB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65" name="Line 5">
            <a:extLst>
              <a:ext uri="{FF2B5EF4-FFF2-40B4-BE49-F238E27FC236}">
                <a16:creationId xmlns:a16="http://schemas.microsoft.com/office/drawing/2014/main" id="{43819E08-D9B1-4969-931C-252C15C4BD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8311" y="4159157"/>
            <a:ext cx="5438011" cy="1441"/>
          </a:xfrm>
          <a:prstGeom prst="line">
            <a:avLst/>
          </a:prstGeom>
          <a:noFill/>
          <a:ln w="25560">
            <a:solidFill>
              <a:srgbClr val="577AB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66" name="Line 6">
            <a:extLst>
              <a:ext uri="{FF2B5EF4-FFF2-40B4-BE49-F238E27FC236}">
                <a16:creationId xmlns:a16="http://schemas.microsoft.com/office/drawing/2014/main" id="{A13ED8B8-E675-4E61-BF4A-C5CDC372A6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8311" y="4654569"/>
            <a:ext cx="5438011" cy="1441"/>
          </a:xfrm>
          <a:prstGeom prst="line">
            <a:avLst/>
          </a:prstGeom>
          <a:noFill/>
          <a:ln w="25560">
            <a:solidFill>
              <a:srgbClr val="577AB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67" name="Line 7">
            <a:extLst>
              <a:ext uri="{FF2B5EF4-FFF2-40B4-BE49-F238E27FC236}">
                <a16:creationId xmlns:a16="http://schemas.microsoft.com/office/drawing/2014/main" id="{0A9DCE3F-F03F-4217-8E3E-12424C0464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8311" y="5645393"/>
            <a:ext cx="5438011" cy="1441"/>
          </a:xfrm>
          <a:prstGeom prst="line">
            <a:avLst/>
          </a:prstGeom>
          <a:noFill/>
          <a:ln w="25560">
            <a:solidFill>
              <a:srgbClr val="577AB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68" name="Rectangle 8">
            <a:extLst>
              <a:ext uri="{FF2B5EF4-FFF2-40B4-BE49-F238E27FC236}">
                <a16:creationId xmlns:a16="http://schemas.microsoft.com/office/drawing/2014/main" id="{99BC6657-3C89-4777-A2D5-E46B54350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814" y="3473645"/>
            <a:ext cx="495412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40</a:t>
            </a:r>
          </a:p>
        </p:txBody>
      </p:sp>
      <p:sp>
        <p:nvSpPr>
          <p:cNvPr id="40969" name="Rectangle 9">
            <a:extLst>
              <a:ext uri="{FF2B5EF4-FFF2-40B4-BE49-F238E27FC236}">
                <a16:creationId xmlns:a16="http://schemas.microsoft.com/office/drawing/2014/main" id="{DA04BBCE-8871-4176-95D6-1AB15237D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814" y="3969057"/>
            <a:ext cx="495412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30</a:t>
            </a:r>
          </a:p>
        </p:txBody>
      </p:sp>
      <p:sp>
        <p:nvSpPr>
          <p:cNvPr id="40970" name="Rectangle 10">
            <a:extLst>
              <a:ext uri="{FF2B5EF4-FFF2-40B4-BE49-F238E27FC236}">
                <a16:creationId xmlns:a16="http://schemas.microsoft.com/office/drawing/2014/main" id="{5056A632-8B6F-427B-85A6-E675E7D17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814" y="4464469"/>
            <a:ext cx="495412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20</a:t>
            </a:r>
          </a:p>
        </p:txBody>
      </p:sp>
      <p:sp>
        <p:nvSpPr>
          <p:cNvPr id="40971" name="Rectangle 11">
            <a:extLst>
              <a:ext uri="{FF2B5EF4-FFF2-40B4-BE49-F238E27FC236}">
                <a16:creationId xmlns:a16="http://schemas.microsoft.com/office/drawing/2014/main" id="{1DF308A5-5EBE-4CF0-994A-55F8AC5EF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814" y="4959881"/>
            <a:ext cx="495412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10</a:t>
            </a:r>
          </a:p>
        </p:txBody>
      </p:sp>
      <p:sp>
        <p:nvSpPr>
          <p:cNvPr id="40972" name="Rectangle 12">
            <a:extLst>
              <a:ext uri="{FF2B5EF4-FFF2-40B4-BE49-F238E27FC236}">
                <a16:creationId xmlns:a16="http://schemas.microsoft.com/office/drawing/2014/main" id="{0D8D63DD-DC12-4B97-B0BA-14B7F1D20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814" y="5432251"/>
            <a:ext cx="495412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0</a:t>
            </a:r>
          </a:p>
        </p:txBody>
      </p:sp>
      <p:sp>
        <p:nvSpPr>
          <p:cNvPr id="40973" name="Rectangle 13">
            <a:extLst>
              <a:ext uri="{FF2B5EF4-FFF2-40B4-BE49-F238E27FC236}">
                <a16:creationId xmlns:a16="http://schemas.microsoft.com/office/drawing/2014/main" id="{F1B88CB8-ABF4-4C72-8377-0DE7A8FD8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002" y="5593548"/>
            <a:ext cx="599103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Seg</a:t>
            </a:r>
          </a:p>
        </p:txBody>
      </p:sp>
      <p:sp>
        <p:nvSpPr>
          <p:cNvPr id="40974" name="Rectangle 14">
            <a:extLst>
              <a:ext uri="{FF2B5EF4-FFF2-40B4-BE49-F238E27FC236}">
                <a16:creationId xmlns:a16="http://schemas.microsoft.com/office/drawing/2014/main" id="{DE210C96-652D-40DF-B605-73CCCD794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517" y="5593548"/>
            <a:ext cx="599103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Ter</a:t>
            </a:r>
          </a:p>
        </p:txBody>
      </p:sp>
      <p:sp>
        <p:nvSpPr>
          <p:cNvPr id="40975" name="Rectangle 15">
            <a:extLst>
              <a:ext uri="{FF2B5EF4-FFF2-40B4-BE49-F238E27FC236}">
                <a16:creationId xmlns:a16="http://schemas.microsoft.com/office/drawing/2014/main" id="{F014ECF4-E7B8-40D7-BE23-57D8344F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031" y="5593548"/>
            <a:ext cx="599103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Qua</a:t>
            </a:r>
          </a:p>
        </p:txBody>
      </p:sp>
      <p:sp>
        <p:nvSpPr>
          <p:cNvPr id="40976" name="Rectangle 16">
            <a:extLst>
              <a:ext uri="{FF2B5EF4-FFF2-40B4-BE49-F238E27FC236}">
                <a16:creationId xmlns:a16="http://schemas.microsoft.com/office/drawing/2014/main" id="{A451A475-1312-4490-9A4D-4A2BF094A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5546" y="5593548"/>
            <a:ext cx="599103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Qui</a:t>
            </a:r>
          </a:p>
        </p:txBody>
      </p:sp>
      <p:sp>
        <p:nvSpPr>
          <p:cNvPr id="40977" name="Rectangle 17">
            <a:extLst>
              <a:ext uri="{FF2B5EF4-FFF2-40B4-BE49-F238E27FC236}">
                <a16:creationId xmlns:a16="http://schemas.microsoft.com/office/drawing/2014/main" id="{5DCE49BE-0AD2-4389-A7C7-B0756163C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0061" y="5593548"/>
            <a:ext cx="599103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Sex</a:t>
            </a:r>
          </a:p>
        </p:txBody>
      </p:sp>
      <p:sp>
        <p:nvSpPr>
          <p:cNvPr id="40978" name="Line 18">
            <a:extLst>
              <a:ext uri="{FF2B5EF4-FFF2-40B4-BE49-F238E27FC236}">
                <a16:creationId xmlns:a16="http://schemas.microsoft.com/office/drawing/2014/main" id="{DCA379A1-721E-453A-9A52-0F95CB9418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8311" y="3168333"/>
            <a:ext cx="5438011" cy="1441"/>
          </a:xfrm>
          <a:prstGeom prst="line">
            <a:avLst/>
          </a:prstGeom>
          <a:noFill/>
          <a:ln w="25560">
            <a:solidFill>
              <a:srgbClr val="577AB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79" name="Line 19">
            <a:extLst>
              <a:ext uri="{FF2B5EF4-FFF2-40B4-BE49-F238E27FC236}">
                <a16:creationId xmlns:a16="http://schemas.microsoft.com/office/drawing/2014/main" id="{CF2347D3-C87F-4922-8696-E1ABC1651A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8917" y="3398758"/>
            <a:ext cx="1051310" cy="712875"/>
          </a:xfrm>
          <a:prstGeom prst="line">
            <a:avLst/>
          </a:prstGeom>
          <a:noFill/>
          <a:ln w="38160">
            <a:solidFill>
              <a:srgbClr val="023E7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80" name="Oval 20">
            <a:extLst>
              <a:ext uri="{FF2B5EF4-FFF2-40B4-BE49-F238E27FC236}">
                <a16:creationId xmlns:a16="http://schemas.microsoft.com/office/drawing/2014/main" id="{EC4F0DC6-8744-43DE-A3A4-323767773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299" y="3248981"/>
            <a:ext cx="264988" cy="264988"/>
          </a:xfrm>
          <a:prstGeom prst="ellipse">
            <a:avLst/>
          </a:prstGeom>
          <a:solidFill>
            <a:srgbClr val="0887E2"/>
          </a:solidFill>
          <a:ln w="25560">
            <a:solidFill>
              <a:srgbClr val="023E7F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81" name="Line 21">
            <a:extLst>
              <a:ext uri="{FF2B5EF4-FFF2-40B4-BE49-F238E27FC236}">
                <a16:creationId xmlns:a16="http://schemas.microsoft.com/office/drawing/2014/main" id="{4EB89E3F-D94F-43CE-99D9-9730770220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08868" y="3983458"/>
            <a:ext cx="1110356" cy="138255"/>
          </a:xfrm>
          <a:prstGeom prst="line">
            <a:avLst/>
          </a:prstGeom>
          <a:noFill/>
          <a:ln w="38160">
            <a:solidFill>
              <a:srgbClr val="023E7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82" name="Oval 22">
            <a:extLst>
              <a:ext uri="{FF2B5EF4-FFF2-40B4-BE49-F238E27FC236}">
                <a16:creationId xmlns:a16="http://schemas.microsoft.com/office/drawing/2014/main" id="{809A3854-7415-42A6-A183-B33E4C2F9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6292" y="3974818"/>
            <a:ext cx="264988" cy="264988"/>
          </a:xfrm>
          <a:prstGeom prst="ellipse">
            <a:avLst/>
          </a:prstGeom>
          <a:solidFill>
            <a:srgbClr val="0887E2"/>
          </a:solidFill>
          <a:ln w="25560">
            <a:solidFill>
              <a:srgbClr val="023E7F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83" name="Line 23">
            <a:extLst>
              <a:ext uri="{FF2B5EF4-FFF2-40B4-BE49-F238E27FC236}">
                <a16:creationId xmlns:a16="http://schemas.microsoft.com/office/drawing/2014/main" id="{361B43D3-1C01-4E7A-975F-E324DB935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1942" y="4002182"/>
            <a:ext cx="1129079" cy="796403"/>
          </a:xfrm>
          <a:prstGeom prst="line">
            <a:avLst/>
          </a:prstGeom>
          <a:noFill/>
          <a:ln w="38160">
            <a:solidFill>
              <a:srgbClr val="023E7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84" name="Oval 24">
            <a:extLst>
              <a:ext uri="{FF2B5EF4-FFF2-40B4-BE49-F238E27FC236}">
                <a16:creationId xmlns:a16="http://schemas.microsoft.com/office/drawing/2014/main" id="{3FCBB087-FA46-47FF-8B2B-2E9E10CE1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328" y="3859606"/>
            <a:ext cx="264988" cy="264988"/>
          </a:xfrm>
          <a:prstGeom prst="ellipse">
            <a:avLst/>
          </a:prstGeom>
          <a:solidFill>
            <a:srgbClr val="0887E2"/>
          </a:solidFill>
          <a:ln w="25560">
            <a:solidFill>
              <a:srgbClr val="023E7F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85" name="Line 25">
            <a:extLst>
              <a:ext uri="{FF2B5EF4-FFF2-40B4-BE49-F238E27FC236}">
                <a16:creationId xmlns:a16="http://schemas.microsoft.com/office/drawing/2014/main" id="{33AEFE28-B6A6-4E28-9D5D-221FA4BDD7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5099" y="4781303"/>
            <a:ext cx="1108916" cy="489651"/>
          </a:xfrm>
          <a:prstGeom prst="line">
            <a:avLst/>
          </a:prstGeom>
          <a:noFill/>
          <a:ln w="38160">
            <a:solidFill>
              <a:srgbClr val="023E7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86" name="Oval 26">
            <a:extLst>
              <a:ext uri="{FF2B5EF4-FFF2-40B4-BE49-F238E27FC236}">
                <a16:creationId xmlns:a16="http://schemas.microsoft.com/office/drawing/2014/main" id="{617DF8DC-ECEA-4E39-939E-26A05B2C9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358" y="5126939"/>
            <a:ext cx="264988" cy="264988"/>
          </a:xfrm>
          <a:prstGeom prst="ellipse">
            <a:avLst/>
          </a:prstGeom>
          <a:solidFill>
            <a:srgbClr val="0887E2"/>
          </a:solidFill>
          <a:ln w="25560">
            <a:solidFill>
              <a:srgbClr val="023E7F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87" name="Oval 27">
            <a:extLst>
              <a:ext uri="{FF2B5EF4-FFF2-40B4-BE49-F238E27FC236}">
                <a16:creationId xmlns:a16="http://schemas.microsoft.com/office/drawing/2014/main" id="{CED49DF0-C3E0-4120-B2D7-F5D1391A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6843" y="4643048"/>
            <a:ext cx="264988" cy="264988"/>
          </a:xfrm>
          <a:prstGeom prst="ellipse">
            <a:avLst/>
          </a:prstGeom>
          <a:solidFill>
            <a:srgbClr val="0887E2"/>
          </a:solidFill>
          <a:ln w="25560">
            <a:solidFill>
              <a:srgbClr val="023E7F"/>
            </a:solidFill>
            <a:miter lim="800000"/>
            <a:headEnd/>
            <a:tailEnd/>
          </a:ln>
          <a:effectLst>
            <a:outerShdw blurRad="63500" dist="63640" dir="2700000" algn="ctr" rotWithShape="0">
              <a:srgbClr val="000000">
                <a:alpha val="30038"/>
              </a:srgbClr>
            </a:outerShdw>
          </a:effectLst>
        </p:spPr>
        <p:txBody>
          <a:bodyPr wrap="none" anchor="ctr"/>
          <a:lstStyle/>
          <a:p>
            <a:pPr hangingPunct="0">
              <a:lnSpc>
                <a:spcPct val="97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lang="en-US" sz="1633">
              <a:ea typeface="ＭＳ Ｐゴシック" charset="0"/>
            </a:endParaRPr>
          </a:p>
        </p:txBody>
      </p:sp>
      <p:sp>
        <p:nvSpPr>
          <p:cNvPr id="40988" name="Rectangle 28">
            <a:extLst>
              <a:ext uri="{FF2B5EF4-FFF2-40B4-BE49-F238E27FC236}">
                <a16:creationId xmlns:a16="http://schemas.microsoft.com/office/drawing/2014/main" id="{53A34C5D-C576-40DC-9051-DBD866797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814" y="2978233"/>
            <a:ext cx="495412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en-GB" sz="2087">
                <a:solidFill>
                  <a:srgbClr val="000000"/>
                </a:solidFill>
                <a:ea typeface="ＭＳ Ｐゴシック" charset="0"/>
                <a:cs typeface="Gill Sans" charset="0"/>
              </a:rPr>
              <a:t>50</a:t>
            </a:r>
          </a:p>
        </p:txBody>
      </p:sp>
      <p:pic>
        <p:nvPicPr>
          <p:cNvPr id="40989" name="Picture 29">
            <a:extLst>
              <a:ext uri="{FF2B5EF4-FFF2-40B4-BE49-F238E27FC236}">
                <a16:creationId xmlns:a16="http://schemas.microsoft.com/office/drawing/2014/main" id="{7E2F7752-1BB9-425F-8AEB-644350B3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041" y="162738"/>
            <a:ext cx="4735217" cy="2210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714629F1-D013-456D-B239-1F084AE8D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Escalabilidade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42F14E3D-8D3C-4DAA-8896-E787530308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604329"/>
            <a:ext cx="8230464" cy="4444307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Equipe</a:t>
            </a:r>
            <a:r>
              <a:rPr lang="en-GB" altLang="pt-BR" sz="2400" dirty="0"/>
              <a:t> de 7 ± 2 </a:t>
            </a:r>
            <a:r>
              <a:rPr lang="en-GB" altLang="pt-BR" sz="2400" dirty="0" err="1"/>
              <a:t>pessoas</a:t>
            </a:r>
            <a:endParaRPr lang="en-GB" altLang="pt-BR" sz="2400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Escalabilidade</a:t>
            </a:r>
            <a:r>
              <a:rPr lang="en-GB" altLang="pt-BR" sz="2400" dirty="0"/>
              <a:t> </a:t>
            </a:r>
            <a:r>
              <a:rPr lang="en-GB" altLang="pt-BR" sz="2400" dirty="0" err="1"/>
              <a:t>através</a:t>
            </a:r>
            <a:r>
              <a:rPr lang="en-GB" altLang="pt-BR" sz="2400" dirty="0"/>
              <a:t> de </a:t>
            </a:r>
            <a:r>
              <a:rPr lang="en-GB" altLang="pt-BR" sz="2400" dirty="0" err="1"/>
              <a:t>equipes</a:t>
            </a:r>
            <a:r>
              <a:rPr lang="en-GB" altLang="pt-BR" sz="2400" dirty="0"/>
              <a:t> de </a:t>
            </a:r>
            <a:r>
              <a:rPr lang="en-GB" altLang="pt-BR" sz="2400" dirty="0" err="1"/>
              <a:t>equipes</a:t>
            </a:r>
            <a:endParaRPr lang="en-GB" altLang="pt-BR" sz="2400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Fatores</a:t>
            </a:r>
            <a:r>
              <a:rPr lang="en-GB" altLang="pt-BR" sz="2400" dirty="0"/>
              <a:t> de </a:t>
            </a:r>
            <a:r>
              <a:rPr lang="en-GB" altLang="pt-BR" sz="2400" dirty="0" err="1"/>
              <a:t>escala</a:t>
            </a:r>
            <a:endParaRPr lang="en-GB" altLang="pt-BR" sz="2400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/>
              <a:t>Tipo de </a:t>
            </a:r>
            <a:r>
              <a:rPr lang="en-GB" altLang="pt-BR" sz="2400" dirty="0" err="1"/>
              <a:t>aplicação</a:t>
            </a:r>
            <a:endParaRPr lang="en-GB" altLang="pt-BR" sz="2400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Tamanho</a:t>
            </a:r>
            <a:r>
              <a:rPr lang="en-GB" altLang="pt-BR" sz="2400" dirty="0"/>
              <a:t> da </a:t>
            </a:r>
            <a:r>
              <a:rPr lang="en-GB" altLang="pt-BR" sz="2400" dirty="0" err="1"/>
              <a:t>equipe</a:t>
            </a:r>
            <a:endParaRPr lang="en-GB" altLang="pt-BR" sz="2400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Dispersão</a:t>
            </a:r>
            <a:r>
              <a:rPr lang="en-GB" altLang="pt-BR" sz="2400" dirty="0"/>
              <a:t> da </a:t>
            </a:r>
            <a:r>
              <a:rPr lang="en-GB" altLang="pt-BR" sz="2400" dirty="0" err="1"/>
              <a:t>equipe</a:t>
            </a:r>
            <a:endParaRPr lang="en-GB" altLang="pt-BR" sz="2400" dirty="0"/>
          </a:p>
          <a:p>
            <a:pPr lvl="2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 err="1"/>
              <a:t>Duração</a:t>
            </a:r>
            <a:r>
              <a:rPr lang="en-GB" altLang="pt-BR" sz="2400" dirty="0"/>
              <a:t> do </a:t>
            </a:r>
            <a:r>
              <a:rPr lang="en-GB" altLang="pt-BR" sz="2400" dirty="0" err="1"/>
              <a:t>projeto</a:t>
            </a:r>
            <a:endParaRPr lang="en-GB" altLang="pt-BR" sz="2400" dirty="0"/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pt-BR" sz="2400" dirty="0"/>
              <a:t>Scrum é </a:t>
            </a:r>
            <a:r>
              <a:rPr lang="en-GB" altLang="pt-BR" sz="2400" dirty="0" err="1"/>
              <a:t>usado</a:t>
            </a:r>
            <a:r>
              <a:rPr lang="en-GB" altLang="pt-BR" sz="2400" dirty="0"/>
              <a:t> </a:t>
            </a:r>
            <a:r>
              <a:rPr lang="en-GB" altLang="pt-BR" sz="2400" dirty="0" err="1"/>
              <a:t>em</a:t>
            </a:r>
            <a:r>
              <a:rPr lang="en-GB" altLang="pt-BR" sz="2400" dirty="0"/>
              <a:t> </a:t>
            </a:r>
            <a:r>
              <a:rPr lang="en-GB" altLang="pt-BR" sz="2400" dirty="0" err="1"/>
              <a:t>projetos</a:t>
            </a:r>
            <a:r>
              <a:rPr lang="en-GB" altLang="pt-BR" sz="2400" dirty="0"/>
              <a:t> </a:t>
            </a:r>
            <a:r>
              <a:rPr lang="en-GB" altLang="pt-BR" sz="2400" dirty="0" err="1"/>
              <a:t>envolvendo</a:t>
            </a:r>
            <a:r>
              <a:rPr lang="en-GB" altLang="pt-BR" sz="2400" dirty="0"/>
              <a:t> </a:t>
            </a:r>
            <a:r>
              <a:rPr lang="en-GB" altLang="pt-BR" sz="2400" dirty="0" err="1"/>
              <a:t>mais</a:t>
            </a:r>
            <a:r>
              <a:rPr lang="en-GB" altLang="pt-BR" sz="2400" dirty="0"/>
              <a:t> de 500 </a:t>
            </a:r>
            <a:r>
              <a:rPr lang="en-GB" altLang="pt-BR" sz="2400" dirty="0" err="1"/>
              <a:t>pessoas</a:t>
            </a:r>
            <a:endParaRPr lang="en-GB" altLang="pt-BR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D13C3-E731-4CAC-9101-62A47C0A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F1EC7F-1E43-4087-82A6-0C27D2423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DEA484-A9E3-45FA-8FC9-157D796C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2" y="388505"/>
            <a:ext cx="11842396" cy="62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7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6F4E4-87B8-4188-A6E4-623FF79BA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EFE689-0D4F-4086-8C9C-47E246777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5BBFBE-85E4-43F8-A42D-1936A9BF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528637"/>
            <a:ext cx="106394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3CB2C-5A11-41CA-8D5B-36F5B6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372500-16F0-4F2E-8F37-532C9E17A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4729F4-703E-400C-9D08-ACFFCB01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10"/>
            <a:ext cx="12192000" cy="68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19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75E88-2967-4718-8FE2-53FDC468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C933CB-A874-4B18-8009-A9DE2928E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174CA7-0218-45EB-8246-1BC20C66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09600"/>
            <a:ext cx="110109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4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270F010-567D-474F-9415-1D7DBD603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Para onde ir agora?</a:t>
            </a: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6683106B-C7FC-453B-A007-B505E1FAC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604329"/>
            <a:ext cx="8230464" cy="4444307"/>
          </a:xfrm>
        </p:spPr>
        <p:txBody>
          <a:bodyPr/>
          <a:lstStyle/>
          <a:p>
            <a:pPr>
              <a:lnSpc>
                <a:spcPct val="98000"/>
              </a:lnSpc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/>
              <a:t>www.mountaingoatsoftware.com/scrum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/>
              <a:t>www.scrumalliance.org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/>
              <a:t>www.controlchaos.com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/>
              <a:t>scrumdevelopment@yahoogroups.com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/>
              <a:t>Agile Software Development with Scrum by Ken Schwaber and Mike Beedle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/>
              <a:t>Agile Project Management with Scrum by Ken Schwaber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/>
              <a:t>Scrum and the Enterprise by Ken Schwaber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B63CBF0-9407-4975-9F34-5AE10788CC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29"/>
            <a:ext cx="8230464" cy="1146360"/>
          </a:xfrm>
        </p:spPr>
        <p:txBody>
          <a:bodyPr/>
          <a:lstStyle/>
          <a:p>
            <a:pPr>
              <a:lnSpc>
                <a:spcPct val="98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>
                <a:ea typeface="+mj-ea"/>
              </a:rPr>
              <a:t>Para onde ir agora?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65DAF260-EEBA-4AD8-9563-A8D0A6AC36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0049" y="1604329"/>
            <a:ext cx="8230464" cy="4444307"/>
          </a:xfrm>
        </p:spPr>
        <p:txBody>
          <a:bodyPr/>
          <a:lstStyle/>
          <a:p>
            <a:pPr>
              <a:lnSpc>
                <a:spcPct val="98000"/>
              </a:lnSpc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 dirty="0" err="1"/>
              <a:t>Artigos</a:t>
            </a:r>
            <a:r>
              <a:rPr lang="en-GB" sz="2359" dirty="0"/>
              <a:t> de Cesar </a:t>
            </a:r>
            <a:r>
              <a:rPr lang="en-GB" sz="2359" dirty="0" err="1"/>
              <a:t>Brod</a:t>
            </a:r>
            <a:r>
              <a:rPr lang="en-GB" sz="2359" dirty="0"/>
              <a:t>, </a:t>
            </a:r>
            <a:r>
              <a:rPr lang="en-GB" sz="2359" dirty="0" err="1"/>
              <a:t>sobre</a:t>
            </a:r>
            <a:r>
              <a:rPr lang="en-GB" sz="2359" dirty="0"/>
              <a:t> Scrum, no </a:t>
            </a:r>
            <a:r>
              <a:rPr lang="en-GB" sz="2359" dirty="0" err="1"/>
              <a:t>Dicas</a:t>
            </a:r>
            <a:r>
              <a:rPr lang="en-GB" sz="2359" dirty="0"/>
              <a:t>-L</a:t>
            </a:r>
          </a:p>
          <a:p>
            <a:pPr lvl="2"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 dirty="0">
                <a:hlinkClick r:id="rId3"/>
              </a:rPr>
              <a:t>www.dicas-l.com.br/brod</a:t>
            </a:r>
          </a:p>
          <a:p>
            <a:pPr lvl="2"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 dirty="0">
                <a:hlinkClick r:id="rId4"/>
              </a:rPr>
              <a:t>www.brod.com.br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 dirty="0"/>
              <a:t>Procure por Scrum</a:t>
            </a:r>
          </a:p>
          <a:p>
            <a:pPr>
              <a:buFont typeface="Wingdings" charset="0"/>
              <a:buChar char="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  <a:defRPr/>
            </a:pPr>
            <a:r>
              <a:rPr lang="en-GB" sz="2359" dirty="0"/>
              <a:t>Links para </a:t>
            </a:r>
            <a:r>
              <a:rPr lang="en-GB" sz="2359" dirty="0" err="1"/>
              <a:t>exemplos</a:t>
            </a:r>
            <a:r>
              <a:rPr lang="en-GB" sz="2359" dirty="0"/>
              <a:t> online de Sprint e Product Backlog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D769C-92B5-47AB-83A7-FC644A5D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DEE631-2DF8-43B0-812E-8D93818F2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A3DD0C-F66E-40D2-BFFF-BD252E87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6"/>
            <a:ext cx="12192000" cy="68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9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CDC05-6347-4590-83E5-96FFD876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BB8D20-DF8A-431F-9891-8C038ED9D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FA3C45-675A-438C-8757-F77B952A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28"/>
            <a:ext cx="12192000" cy="678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9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1305F-803D-4EE1-B00E-63F31466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7C0C9E-018F-4786-8778-1C0461A3F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711509-3C76-4D0C-A250-3F3D829AE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82"/>
            <a:ext cx="12192000" cy="665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7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6E3E6-A011-4280-BC2A-D0766D65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FBF033-ED27-4355-BD55-595A2F12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3AE80A-1A8A-4D0C-AF8F-7FCB448C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03"/>
            <a:ext cx="12192000" cy="676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399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481</TotalTime>
  <Words>1487</Words>
  <Application>Microsoft Office PowerPoint</Application>
  <PresentationFormat>Widescreen</PresentationFormat>
  <Paragraphs>374</Paragraphs>
  <Slides>52</Slides>
  <Notes>33</Notes>
  <HiddenSlides>0</HiddenSlides>
  <MMClips>1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5" baseType="lpstr">
      <vt:lpstr>Meiryo</vt:lpstr>
      <vt:lpstr>MS PGothic</vt:lpstr>
      <vt:lpstr>MS PGothic</vt:lpstr>
      <vt:lpstr>Arial</vt:lpstr>
      <vt:lpstr>Calibri</vt:lpstr>
      <vt:lpstr>Comic Sans MS</vt:lpstr>
      <vt:lpstr>DejaVu Sans</vt:lpstr>
      <vt:lpstr>Gill Sans</vt:lpstr>
      <vt:lpstr>Times New Roman</vt:lpstr>
      <vt:lpstr>Trebuchet MS</vt:lpstr>
      <vt:lpstr>Wingdings</vt:lpstr>
      <vt:lpstr>Wingdings 3</vt:lpstr>
      <vt:lpstr>Facetado</vt:lpstr>
      <vt:lpstr>TREINAMENTO SCRUM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NOVA FORMA DE TRABALHO</vt:lpstr>
      <vt:lpstr>Scrum em 100 palavras</vt:lpstr>
      <vt:lpstr>Origens do Scrum</vt:lpstr>
      <vt:lpstr>Origens do Scrum</vt:lpstr>
      <vt:lpstr>Quem usa o Scrum?</vt:lpstr>
      <vt:lpstr>Scrum tem sido usado para:</vt:lpstr>
      <vt:lpstr>Características</vt:lpstr>
      <vt:lpstr>Manifesto Ágil - Valores</vt:lpstr>
      <vt:lpstr>Nível de ruído em um projeto</vt:lpstr>
      <vt:lpstr>Em resumo...</vt:lpstr>
      <vt:lpstr>Sprints</vt:lpstr>
      <vt:lpstr>Apresentação do PowerPoint</vt:lpstr>
      <vt:lpstr>Apresentação do PowerPoint</vt:lpstr>
      <vt:lpstr>Scrum framework</vt:lpstr>
      <vt:lpstr>Dono do produto</vt:lpstr>
      <vt:lpstr>ScrumMaster</vt:lpstr>
      <vt:lpstr>Apresentação do PowerPoint</vt:lpstr>
      <vt:lpstr>Planejamento do Sprint</vt:lpstr>
      <vt:lpstr>Scrum diário</vt:lpstr>
      <vt:lpstr>Três questões, para todos</vt:lpstr>
      <vt:lpstr>Revisão do Sprint</vt:lpstr>
      <vt:lpstr>Retrospectiva do Sprint</vt:lpstr>
      <vt:lpstr>Inicia, Pára, Continua</vt:lpstr>
      <vt:lpstr>Apresentação do PowerPoint</vt:lpstr>
      <vt:lpstr>Product Backlog</vt:lpstr>
      <vt:lpstr>Exemplo de Product Backlog</vt:lpstr>
      <vt:lpstr>O objetivo do Sprint</vt:lpstr>
      <vt:lpstr>Gerenciando o Sprint Backlog</vt:lpstr>
      <vt:lpstr>Sprint Backlog</vt:lpstr>
      <vt:lpstr>Burndown Chart</vt:lpstr>
      <vt:lpstr>Apresentação do PowerPoint</vt:lpstr>
      <vt:lpstr>Escalabilidade</vt:lpstr>
      <vt:lpstr>Apresentação do PowerPoint</vt:lpstr>
      <vt:lpstr>Apresentação do PowerPoint</vt:lpstr>
      <vt:lpstr>Apresentação do PowerPoint</vt:lpstr>
      <vt:lpstr>Para onde ir agora?</vt:lpstr>
      <vt:lpstr>Para onde ir agora?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TREINAMENTO SCRUM</dc:title>
  <dc:creator>Silvana</dc:creator>
  <cp:lastModifiedBy>Silvana</cp:lastModifiedBy>
  <cp:revision>11</cp:revision>
  <dcterms:created xsi:type="dcterms:W3CDTF">2022-05-11T13:44:21Z</dcterms:created>
  <dcterms:modified xsi:type="dcterms:W3CDTF">2022-05-12T13:37:13Z</dcterms:modified>
</cp:coreProperties>
</file>